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76"/>
  </p:notesMasterIdLst>
  <p:handoutMasterIdLst>
    <p:handoutMasterId r:id="rId77"/>
  </p:handoutMasterIdLst>
  <p:sldIdLst>
    <p:sldId id="392" r:id="rId5"/>
    <p:sldId id="478" r:id="rId6"/>
    <p:sldId id="393" r:id="rId7"/>
    <p:sldId id="523" r:id="rId8"/>
    <p:sldId id="435" r:id="rId9"/>
    <p:sldId id="504" r:id="rId10"/>
    <p:sldId id="505" r:id="rId11"/>
    <p:sldId id="497" r:id="rId12"/>
    <p:sldId id="397" r:id="rId13"/>
    <p:sldId id="506" r:id="rId14"/>
    <p:sldId id="474" r:id="rId15"/>
    <p:sldId id="398" r:id="rId16"/>
    <p:sldId id="414" r:id="rId17"/>
    <p:sldId id="416" r:id="rId18"/>
    <p:sldId id="508" r:id="rId19"/>
    <p:sldId id="400" r:id="rId20"/>
    <p:sldId id="401" r:id="rId21"/>
    <p:sldId id="402" r:id="rId22"/>
    <p:sldId id="481" r:id="rId23"/>
    <p:sldId id="482" r:id="rId24"/>
    <p:sldId id="520" r:id="rId25"/>
    <p:sldId id="405" r:id="rId26"/>
    <p:sldId id="404" r:id="rId27"/>
    <p:sldId id="480" r:id="rId28"/>
    <p:sldId id="407" r:id="rId29"/>
    <p:sldId id="408" r:id="rId30"/>
    <p:sldId id="485" r:id="rId31"/>
    <p:sldId id="494" r:id="rId32"/>
    <p:sldId id="488" r:id="rId33"/>
    <p:sldId id="499" r:id="rId34"/>
    <p:sldId id="513" r:id="rId35"/>
    <p:sldId id="514" r:id="rId36"/>
    <p:sldId id="515" r:id="rId37"/>
    <p:sldId id="516" r:id="rId38"/>
    <p:sldId id="509" r:id="rId39"/>
    <p:sldId id="511" r:id="rId40"/>
    <p:sldId id="489" r:id="rId41"/>
    <p:sldId id="501" r:id="rId42"/>
    <p:sldId id="512" r:id="rId43"/>
    <p:sldId id="517" r:id="rId44"/>
    <p:sldId id="507" r:id="rId45"/>
    <p:sldId id="495" r:id="rId46"/>
    <p:sldId id="465" r:id="rId47"/>
    <p:sldId id="442" r:id="rId48"/>
    <p:sldId id="430" r:id="rId49"/>
    <p:sldId id="476" r:id="rId50"/>
    <p:sldId id="431" r:id="rId51"/>
    <p:sldId id="436" r:id="rId52"/>
    <p:sldId id="428" r:id="rId53"/>
    <p:sldId id="429" r:id="rId54"/>
    <p:sldId id="470" r:id="rId55"/>
    <p:sldId id="475" r:id="rId56"/>
    <p:sldId id="471" r:id="rId57"/>
    <p:sldId id="472" r:id="rId58"/>
    <p:sldId id="427" r:id="rId59"/>
    <p:sldId id="477" r:id="rId60"/>
    <p:sldId id="424" r:id="rId61"/>
    <p:sldId id="423" r:id="rId62"/>
    <p:sldId id="525" r:id="rId63"/>
    <p:sldId id="440" r:id="rId64"/>
    <p:sldId id="437" r:id="rId65"/>
    <p:sldId id="438" r:id="rId66"/>
    <p:sldId id="439" r:id="rId67"/>
    <p:sldId id="463" r:id="rId68"/>
    <p:sldId id="464" r:id="rId69"/>
    <p:sldId id="432" r:id="rId70"/>
    <p:sldId id="433" r:id="rId71"/>
    <p:sldId id="526" r:id="rId72"/>
    <p:sldId id="524" r:id="rId73"/>
    <p:sldId id="521" r:id="rId74"/>
    <p:sldId id="447" r:id="rId75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E50"/>
    <a:srgbClr val="003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9CFB8-EB6E-4B1A-B96D-322AED6B251F}" v="3" dt="2021-08-31T19:11:11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 autoAdjust="0"/>
    <p:restoredTop sz="96208"/>
  </p:normalViewPr>
  <p:slideViewPr>
    <p:cSldViewPr snapToGrid="0">
      <p:cViewPr varScale="1">
        <p:scale>
          <a:sx n="69" d="100"/>
          <a:sy n="69" d="100"/>
        </p:scale>
        <p:origin x="192" y="1264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-30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31" d="100"/>
          <a:sy n="131" d="100"/>
        </p:scale>
        <p:origin x="416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8/10/relationships/authors" Target="author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A4A186-B4AE-4700-A7F8-6998EB6D41C3}" type="datetime1">
              <a:rPr lang="de-DE" smtClean="0"/>
              <a:t>26.01.26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BFECE9-3899-402D-9557-B34889DA2FF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088AB4-5BBB-4D3C-9FE7-CDC2800D9EEC}" type="datetime1">
              <a:rPr lang="de-DE" noProof="0" smtClean="0"/>
              <a:t>26.01.26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B3784F3-2271-4F8D-A0BC-8F40E6849FE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de-DE" noProof="0" smtClean="0"/>
              <a:t>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34410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40219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de-DE" noProof="0" smtClean="0"/>
              <a:t>14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94567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5CB31-95EB-4AD3-5638-AC76378C8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B4F4BB-7831-EEF3-D558-A0964C46CF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26912CA-D1E0-2D0C-E19D-3A82A7156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3D733A-F992-D6EE-572E-9706E6C20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15280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de-DE" noProof="0" smtClean="0"/>
              <a:t>18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79282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de-DE" noProof="0" smtClean="0"/>
              <a:t>48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24770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de-DE" noProof="0" smtClean="0"/>
              <a:t>67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1231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rgbClr val="003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0B0D411-E6A3-85AA-DE7C-8BC1DC109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</a:blip>
          <a:srcRect l="31384" t="24001" r="33147" b="12155"/>
          <a:stretch/>
        </p:blipFill>
        <p:spPr>
          <a:xfrm>
            <a:off x="191588" y="1297577"/>
            <a:ext cx="4998720" cy="49987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578" y="1895475"/>
            <a:ext cx="5679621" cy="2413965"/>
          </a:xfrm>
        </p:spPr>
        <p:txBody>
          <a:bodyPr lIns="0" rtlCol="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99578" y="5250620"/>
            <a:ext cx="11005463" cy="704209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577" y="5608392"/>
            <a:ext cx="4793873" cy="850159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 dirty="0"/>
              <a:t>Datum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4891964"/>
            <a:ext cx="628650" cy="182255"/>
          </a:xfrm>
          <a:prstGeom prst="rect">
            <a:avLst/>
          </a:prstGeom>
          <a:solidFill>
            <a:srgbClr val="E97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hluss">
    <p:bg>
      <p:bgPr>
        <a:solidFill>
          <a:srgbClr val="003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024" y="397587"/>
            <a:ext cx="5522750" cy="565727"/>
          </a:xfrm>
        </p:spPr>
        <p:txBody>
          <a:bodyPr lIns="0" bIns="0" rtlCol="0" anchor="b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 dirty="0"/>
              <a:t>Appendix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5DAAC5F-8F39-9308-B689-DC9189413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</a:blip>
          <a:srcRect l="37149" t="23832" r="29465" b="4774"/>
          <a:stretch/>
        </p:blipFill>
        <p:spPr>
          <a:xfrm>
            <a:off x="7040348" y="963314"/>
            <a:ext cx="4382530" cy="5206501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675098A6-3AB3-51C2-B846-56CF84371681}"/>
              </a:ext>
            </a:extLst>
          </p:cNvPr>
          <p:cNvSpPr/>
          <p:nvPr userDrawn="1"/>
        </p:nvSpPr>
        <p:spPr>
          <a:xfrm flipV="1">
            <a:off x="1505635" y="1106559"/>
            <a:ext cx="4181527" cy="45719"/>
          </a:xfrm>
          <a:prstGeom prst="rect">
            <a:avLst/>
          </a:prstGeom>
          <a:solidFill>
            <a:srgbClr val="E97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>
              <a:solidFill>
                <a:schemeClr val="accent4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C730DD-B184-76AF-DCDD-30678A89C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24" y="1566011"/>
            <a:ext cx="5522750" cy="4610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59105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umsplatzhalter 3">
            <a:extLst>
              <a:ext uri="{FF2B5EF4-FFF2-40B4-BE49-F238E27FC236}">
                <a16:creationId xmlns:a16="http://schemas.microsoft.com/office/drawing/2014/main" id="{B5DBA416-A900-41C7-B41E-F9D99DE451D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rgbClr val="E97E50"/>
                </a:solidFill>
              </a:defRPr>
            </a:lvl1pPr>
          </a:lstStyle>
          <a:p>
            <a:r>
              <a:rPr lang="de-DE"/>
              <a:t>13.7.20XX</a:t>
            </a:r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994B7D60-DBB5-47AC-87E6-7194D4E37C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3660014" cy="365125"/>
          </a:xfrm>
        </p:spPr>
        <p:txBody>
          <a:bodyPr rtlCol="0"/>
          <a:lstStyle>
            <a:lvl1pPr>
              <a:defRPr sz="900">
                <a:solidFill>
                  <a:srgbClr val="E97E50"/>
                </a:solidFill>
              </a:defRPr>
            </a:lvl1pPr>
          </a:lstStyle>
          <a:p>
            <a:r>
              <a:rPr lang="de-DE"/>
              <a:t>Appearance- and voice-based inequalities</a:t>
            </a:r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B1B87CF0-D8F7-4D29-BF5C-58C43C97C9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rgbClr val="E97E50"/>
                </a:solidFill>
              </a:defRPr>
            </a:lvl1pPr>
          </a:lstStyle>
          <a:p>
            <a:fld id="{B5CEABB6-07DC-46E8-9B57-56EC44A396E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2CBBD74-4A98-8AFD-3546-279718C8B01E}"/>
              </a:ext>
            </a:extLst>
          </p:cNvPr>
          <p:cNvSpPr/>
          <p:nvPr userDrawn="1"/>
        </p:nvSpPr>
        <p:spPr>
          <a:xfrm>
            <a:off x="10465228" y="1711984"/>
            <a:ext cx="1719072" cy="1719072"/>
          </a:xfrm>
          <a:prstGeom prst="rect">
            <a:avLst/>
          </a:prstGeom>
          <a:solidFill>
            <a:srgbClr val="E97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BBDEB1-184F-77D0-FC87-C731B13A2F25}"/>
              </a:ext>
            </a:extLst>
          </p:cNvPr>
          <p:cNvSpPr/>
          <p:nvPr userDrawn="1"/>
        </p:nvSpPr>
        <p:spPr>
          <a:xfrm>
            <a:off x="8748207" y="1711984"/>
            <a:ext cx="1719072" cy="1719072"/>
          </a:xfrm>
          <a:prstGeom prst="rect">
            <a:avLst/>
          </a:prstGeom>
          <a:solidFill>
            <a:srgbClr val="E97E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1489607-0F18-C2BB-ABCF-A16BBBA98B93}"/>
              </a:ext>
            </a:extLst>
          </p:cNvPr>
          <p:cNvSpPr/>
          <p:nvPr userDrawn="1"/>
        </p:nvSpPr>
        <p:spPr>
          <a:xfrm>
            <a:off x="7025943" y="1711120"/>
            <a:ext cx="1719072" cy="1719072"/>
          </a:xfrm>
          <a:prstGeom prst="rect">
            <a:avLst/>
          </a:prstGeom>
          <a:solidFill>
            <a:srgbClr val="E97E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44EFC39-35FD-A39C-D835-4E19C3E80193}"/>
              </a:ext>
            </a:extLst>
          </p:cNvPr>
          <p:cNvSpPr/>
          <p:nvPr userDrawn="1"/>
        </p:nvSpPr>
        <p:spPr>
          <a:xfrm>
            <a:off x="10472928" y="0"/>
            <a:ext cx="1719072" cy="1719072"/>
          </a:xfrm>
          <a:prstGeom prst="rect">
            <a:avLst/>
          </a:prstGeom>
          <a:solidFill>
            <a:srgbClr val="00305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8E6ED1-8193-BB4F-587F-AE31B7D6C8AF}"/>
              </a:ext>
            </a:extLst>
          </p:cNvPr>
          <p:cNvSpPr/>
          <p:nvPr userDrawn="1"/>
        </p:nvSpPr>
        <p:spPr>
          <a:xfrm>
            <a:off x="10465228" y="3423968"/>
            <a:ext cx="1719072" cy="1719072"/>
          </a:xfrm>
          <a:prstGeom prst="rect">
            <a:avLst/>
          </a:prstGeom>
          <a:solidFill>
            <a:srgbClr val="00305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47AD74B-ACCE-B841-0DFB-47C753A1E2A0}"/>
              </a:ext>
            </a:extLst>
          </p:cNvPr>
          <p:cNvSpPr/>
          <p:nvPr userDrawn="1"/>
        </p:nvSpPr>
        <p:spPr>
          <a:xfrm>
            <a:off x="8748207" y="3423968"/>
            <a:ext cx="1719072" cy="1719072"/>
          </a:xfrm>
          <a:prstGeom prst="rect">
            <a:avLst/>
          </a:prstGeom>
          <a:solidFill>
            <a:srgbClr val="00305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369AD64-871B-4E76-635A-443D53780759}"/>
              </a:ext>
            </a:extLst>
          </p:cNvPr>
          <p:cNvSpPr/>
          <p:nvPr userDrawn="1"/>
        </p:nvSpPr>
        <p:spPr>
          <a:xfrm>
            <a:off x="7036835" y="3423968"/>
            <a:ext cx="1719072" cy="1719072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87ADF97-FFD7-DF66-7EBA-A5191E4BAEBC}"/>
              </a:ext>
            </a:extLst>
          </p:cNvPr>
          <p:cNvSpPr/>
          <p:nvPr userDrawn="1"/>
        </p:nvSpPr>
        <p:spPr>
          <a:xfrm>
            <a:off x="8748207" y="0"/>
            <a:ext cx="1719072" cy="1719072"/>
          </a:xfrm>
          <a:prstGeom prst="rect">
            <a:avLst/>
          </a:prstGeom>
          <a:solidFill>
            <a:srgbClr val="00305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BC0CBF9-0D78-DB3F-D742-15269DB65E4A}"/>
              </a:ext>
            </a:extLst>
          </p:cNvPr>
          <p:cNvSpPr/>
          <p:nvPr userDrawn="1"/>
        </p:nvSpPr>
        <p:spPr>
          <a:xfrm>
            <a:off x="8748207" y="5135952"/>
            <a:ext cx="1719072" cy="1719072"/>
          </a:xfrm>
          <a:prstGeom prst="rect">
            <a:avLst/>
          </a:prstGeom>
          <a:solidFill>
            <a:srgbClr val="E97E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CC708F5-6340-CDDF-4AA6-7B7AC4D025AB}"/>
              </a:ext>
            </a:extLst>
          </p:cNvPr>
          <p:cNvSpPr/>
          <p:nvPr userDrawn="1"/>
        </p:nvSpPr>
        <p:spPr>
          <a:xfrm>
            <a:off x="7036835" y="0"/>
            <a:ext cx="1719072" cy="1719072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72F6096-6DE4-7535-C2CA-6CB0DF1FEDF1}"/>
              </a:ext>
            </a:extLst>
          </p:cNvPr>
          <p:cNvSpPr/>
          <p:nvPr userDrawn="1"/>
        </p:nvSpPr>
        <p:spPr>
          <a:xfrm>
            <a:off x="7036835" y="5135952"/>
            <a:ext cx="1719072" cy="1719072"/>
          </a:xfrm>
          <a:prstGeom prst="rect">
            <a:avLst/>
          </a:prstGeom>
          <a:solidFill>
            <a:srgbClr val="E97E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E4C8DBE-E893-9C1F-6C73-4DC4E46FF1CA}"/>
              </a:ext>
            </a:extLst>
          </p:cNvPr>
          <p:cNvSpPr/>
          <p:nvPr userDrawn="1"/>
        </p:nvSpPr>
        <p:spPr>
          <a:xfrm>
            <a:off x="10467673" y="5143040"/>
            <a:ext cx="1719072" cy="1719072"/>
          </a:xfrm>
          <a:prstGeom prst="rect">
            <a:avLst/>
          </a:prstGeom>
          <a:solidFill>
            <a:srgbClr val="E97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243BEA3-60CE-2524-C149-4BE2E3188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66134" y="3984"/>
            <a:ext cx="1610860" cy="17208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DBA865B-F52E-C533-FAE6-DBA8FFCAF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5206" y="5712"/>
            <a:ext cx="1610860" cy="17208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CBA18C9-7C2D-0367-36D5-F1849F5B05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6835" y="-10192"/>
            <a:ext cx="1610860" cy="1720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3511E71-F292-5D4D-CC86-E5664E8F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3311" y="1709288"/>
            <a:ext cx="1610860" cy="1720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1C25EE9-CA43-08B5-243E-40C7B7FC4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2383" y="1711016"/>
            <a:ext cx="1610860" cy="17208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AB98481-51FB-CEF8-644D-FFCE5AEB32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4012" y="1700974"/>
            <a:ext cx="1610860" cy="1720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BABE4C1-9C3F-72E4-3281-CCAE9E6B3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636" y="3436046"/>
            <a:ext cx="1610860" cy="17208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4CEE2F18-2415-5582-B6AA-BC01EC8148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3708" y="3437774"/>
            <a:ext cx="1610860" cy="17208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CED8D7D-1CCD-8E67-8BCD-4D198590D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5337" y="3427732"/>
            <a:ext cx="1610860" cy="17208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978ED32E-DF4C-4E1E-D49E-7C5F9786F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6263" y="5153672"/>
            <a:ext cx="1610860" cy="17208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DB41A088-C5FB-D5DA-DE0E-023A30CF9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5335" y="5155400"/>
            <a:ext cx="1610860" cy="17208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52DC6FDC-F845-D9BD-3F9E-57C346306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6964" y="5145358"/>
            <a:ext cx="1610860" cy="1720800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47153A39-8C83-AD24-4BD3-33DDBD47C6E0}"/>
              </a:ext>
            </a:extLst>
          </p:cNvPr>
          <p:cNvSpPr/>
          <p:nvPr userDrawn="1"/>
        </p:nvSpPr>
        <p:spPr>
          <a:xfrm>
            <a:off x="-4219685" y="920750"/>
            <a:ext cx="11256520" cy="45719"/>
          </a:xfrm>
          <a:prstGeom prst="rect">
            <a:avLst/>
          </a:prstGeom>
          <a:solidFill>
            <a:srgbClr val="E97E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>
              <a:solidFill>
                <a:schemeClr val="accent4"/>
              </a:solidFill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09F5356-1B64-2862-2C7F-459BCDE9D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136525"/>
            <a:ext cx="6315344" cy="781050"/>
          </a:xfrm>
        </p:spPr>
        <p:txBody>
          <a:bodyPr l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rgbClr val="003056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 dirty="0"/>
              <a:t>Summary</a:t>
            </a: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DD3054DB-1C39-F524-EB80-D088D354F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231054"/>
            <a:ext cx="6315343" cy="4945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3056"/>
                </a:solidFill>
              </a:defRPr>
            </a:lvl1pPr>
            <a:lvl2pPr>
              <a:defRPr>
                <a:solidFill>
                  <a:srgbClr val="003056"/>
                </a:solidFill>
              </a:defRPr>
            </a:lvl2pPr>
            <a:lvl3pPr>
              <a:defRPr>
                <a:solidFill>
                  <a:srgbClr val="003056"/>
                </a:solidFill>
              </a:defRPr>
            </a:lvl3pPr>
            <a:lvl4pPr>
              <a:defRPr>
                <a:solidFill>
                  <a:srgbClr val="003056"/>
                </a:solidFill>
              </a:defRPr>
            </a:lvl4pPr>
            <a:lvl5pPr>
              <a:defRPr>
                <a:solidFill>
                  <a:srgbClr val="003056"/>
                </a:solidFill>
              </a:defRPr>
            </a:lvl5pPr>
          </a:lstStyle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31617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2 Bil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42200" y="1599882"/>
            <a:ext cx="3911600" cy="928688"/>
          </a:xfrm>
        </p:spPr>
        <p:txBody>
          <a:bodyPr lIns="0" rtlCol="0" anchor="t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Zum Bearbeiten klicken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2200" y="2667000"/>
            <a:ext cx="3911600" cy="3438144"/>
          </a:xfrm>
        </p:spPr>
        <p:txBody>
          <a:bodyPr lIns="0" numCol="1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0" y="0"/>
            <a:ext cx="3438144" cy="345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2B2F89B6-A8D2-4031-8B1F-E4A466C20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572" y="0"/>
            <a:ext cx="3438144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3572" y="3443974"/>
            <a:ext cx="3429000" cy="342290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52801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gerahmtes Bi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ildplatzhalt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93" name="Rechteck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99" name="Rechteck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743700" y="28375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>
              <a:solidFill>
                <a:schemeClr val="accent4"/>
              </a:solidFill>
            </a:endParaRPr>
          </a:p>
        </p:txBody>
      </p:sp>
      <p:sp>
        <p:nvSpPr>
          <p:cNvPr id="112" name="Datumsplatzhalter 3">
            <a:extLst>
              <a:ext uri="{FF2B5EF4-FFF2-40B4-BE49-F238E27FC236}">
                <a16:creationId xmlns:a16="http://schemas.microsoft.com/office/drawing/2014/main" id="{2D66ED17-6A8B-4750-B089-A49B6B7F23C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113" name="Fußzeilenplatzhalter 4">
            <a:extLst>
              <a:ext uri="{FF2B5EF4-FFF2-40B4-BE49-F238E27FC236}">
                <a16:creationId xmlns:a16="http://schemas.microsoft.com/office/drawing/2014/main" id="{E0A74137-35DA-43A9-A740-435B3099BE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114" name="Foliennummernplatzhalter 5">
            <a:extLst>
              <a:ext uri="{FF2B5EF4-FFF2-40B4-BE49-F238E27FC236}">
                <a16:creationId xmlns:a16="http://schemas.microsoft.com/office/drawing/2014/main" id="{B68A6459-3B6F-442B-914B-5A5522D327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29120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8340" y="187071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 durch Klicken bearbeiten</a:t>
            </a:r>
          </a:p>
        </p:txBody>
      </p:sp>
      <p:sp>
        <p:nvSpPr>
          <p:cNvPr id="49" name="Textplatzhalter 48">
            <a:extLst>
              <a:ext uri="{FF2B5EF4-FFF2-40B4-BE49-F238E27FC236}">
                <a16:creationId xmlns:a16="http://schemas.microsoft.com/office/drawing/2014/main" id="{A36FAFC0-63E1-4A5C-8C07-50890392F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8940" y="11785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#</a:t>
            </a:r>
          </a:p>
        </p:txBody>
      </p:sp>
      <p:sp>
        <p:nvSpPr>
          <p:cNvPr id="50" name="Inhaltsplatzhalt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498340" y="3506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1" name="Textplatzhalter 48">
            <a:extLst>
              <a:ext uri="{FF2B5EF4-FFF2-40B4-BE49-F238E27FC236}">
                <a16:creationId xmlns:a16="http://schemas.microsoft.com/office/drawing/2014/main" id="{D5AAA54C-0885-4221-AAAF-831C36B8C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40" y="2816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#</a:t>
            </a:r>
          </a:p>
        </p:txBody>
      </p:sp>
      <p:sp>
        <p:nvSpPr>
          <p:cNvPr id="52" name="Inhaltsplatzhalter 2">
            <a:extLst>
              <a:ext uri="{FF2B5EF4-FFF2-40B4-BE49-F238E27FC236}">
                <a16:creationId xmlns:a16="http://schemas.microsoft.com/office/drawing/2014/main" id="{07D1309E-F6F7-4FFB-BFBE-F2B34D49D2B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98340" y="5157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3" name="Textplatzhalter 48">
            <a:extLst>
              <a:ext uri="{FF2B5EF4-FFF2-40B4-BE49-F238E27FC236}">
                <a16:creationId xmlns:a16="http://schemas.microsoft.com/office/drawing/2014/main" id="{020F4427-24B5-439F-BAD8-849395F5B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940" y="4467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#</a:t>
            </a:r>
          </a:p>
        </p:txBody>
      </p:sp>
      <p:sp>
        <p:nvSpPr>
          <p:cNvPr id="57" name="Datumsplatzhalter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58" name="Fußzeilenplatzhalter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59" name="Foliennummernplatzhalter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 durch Klicken bearbeiten</a:t>
            </a:r>
          </a:p>
        </p:txBody>
      </p:sp>
      <p:sp>
        <p:nvSpPr>
          <p:cNvPr id="57" name="Datumsplatzhalter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58" name="Fußzeilenplatzhalter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59" name="Foliennummernplatzhalter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20962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21A29850-9B3D-49F0-9198-80F35FD55140}"/>
              </a:ext>
            </a:extLst>
          </p:cNvPr>
          <p:cNvSpPr/>
          <p:nvPr userDrawn="1"/>
        </p:nvSpPr>
        <p:spPr>
          <a:xfrm>
            <a:off x="5222748" y="0"/>
            <a:ext cx="1746503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20672AB-65F9-4533-9452-7872A8E7C3BC}"/>
              </a:ext>
            </a:extLst>
          </p:cNvPr>
          <p:cNvSpPr/>
          <p:nvPr userDrawn="1"/>
        </p:nvSpPr>
        <p:spPr>
          <a:xfrm>
            <a:off x="174091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A20BF50-7B12-496A-986A-AF0B9880118F}"/>
              </a:ext>
            </a:extLst>
          </p:cNvPr>
          <p:cNvSpPr/>
          <p:nvPr userDrawn="1"/>
        </p:nvSpPr>
        <p:spPr>
          <a:xfrm>
            <a:off x="0" y="0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E556028-47A8-47AD-A7ED-1CB2252FBE3D}"/>
              </a:ext>
            </a:extLst>
          </p:cNvPr>
          <p:cNvSpPr/>
          <p:nvPr userDrawn="1"/>
        </p:nvSpPr>
        <p:spPr>
          <a:xfrm>
            <a:off x="1044549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47570CE-A79F-452C-A098-5DE30EBBC6FB}"/>
              </a:ext>
            </a:extLst>
          </p:cNvPr>
          <p:cNvSpPr/>
          <p:nvPr userDrawn="1"/>
        </p:nvSpPr>
        <p:spPr>
          <a:xfrm>
            <a:off x="1740916" y="1733044"/>
            <a:ext cx="1746504" cy="1755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D3866FD-426E-414F-B17B-F648AF71EA9B}"/>
              </a:ext>
            </a:extLst>
          </p:cNvPr>
          <p:cNvSpPr/>
          <p:nvPr userDrawn="1"/>
        </p:nvSpPr>
        <p:spPr>
          <a:xfrm>
            <a:off x="0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4B0C63F-EAB3-44FC-B94D-C69BCBD26EBB}"/>
              </a:ext>
            </a:extLst>
          </p:cNvPr>
          <p:cNvSpPr/>
          <p:nvPr userDrawn="1"/>
        </p:nvSpPr>
        <p:spPr>
          <a:xfrm>
            <a:off x="8704580" y="1733044"/>
            <a:ext cx="1746504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>
              <a:solidFill>
                <a:schemeClr val="accent4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79B1BFC-C4E4-428C-A63D-1780C528C70E}"/>
              </a:ext>
            </a:extLst>
          </p:cNvPr>
          <p:cNvSpPr/>
          <p:nvPr userDrawn="1"/>
        </p:nvSpPr>
        <p:spPr>
          <a:xfrm>
            <a:off x="5222748" y="1733044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66506793-EC4D-4DB9-A0A1-CC46BD8565D8}"/>
              </a:ext>
            </a:extLst>
          </p:cNvPr>
          <p:cNvSpPr/>
          <p:nvPr userDrawn="1"/>
        </p:nvSpPr>
        <p:spPr>
          <a:xfrm>
            <a:off x="10451084" y="1733044"/>
            <a:ext cx="1740916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7BD3197-9B69-4E3D-9A01-662F1F8E514B}"/>
              </a:ext>
            </a:extLst>
          </p:cNvPr>
          <p:cNvSpPr/>
          <p:nvPr userDrawn="1"/>
        </p:nvSpPr>
        <p:spPr>
          <a:xfrm>
            <a:off x="3481832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9720" y="3870960"/>
            <a:ext cx="9052560" cy="1363663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9720" y="5405755"/>
            <a:ext cx="9052560" cy="47688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  <p:sp>
        <p:nvSpPr>
          <p:cNvPr id="11" name="Bildplatzhalter 52">
            <a:extLst>
              <a:ext uri="{FF2B5EF4-FFF2-40B4-BE49-F238E27FC236}">
                <a16:creationId xmlns:a16="http://schemas.microsoft.com/office/drawing/2014/main" id="{AEBBD699-238F-487D-A094-5E479CCCCD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1832" y="0"/>
            <a:ext cx="1740916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17" name="Bildplatzhalter 52">
            <a:extLst>
              <a:ext uri="{FF2B5EF4-FFF2-40B4-BE49-F238E27FC236}">
                <a16:creationId xmlns:a16="http://schemas.microsoft.com/office/drawing/2014/main" id="{6A29DD5B-55DC-47F4-8032-1E78B3A99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4580" y="0"/>
            <a:ext cx="1746504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25" name="Bildplatzhalter 52">
            <a:extLst>
              <a:ext uri="{FF2B5EF4-FFF2-40B4-BE49-F238E27FC236}">
                <a16:creationId xmlns:a16="http://schemas.microsoft.com/office/drawing/2014/main" id="{DF373D3C-15A7-41D7-A80E-63E14EA87B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69252" y="1733044"/>
            <a:ext cx="1735328" cy="175564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2FEFBC2-5C67-4F2E-8B5F-6AAF8656FBA4}"/>
              </a:ext>
            </a:extLst>
          </p:cNvPr>
          <p:cNvSpPr/>
          <p:nvPr userDrawn="1"/>
        </p:nvSpPr>
        <p:spPr>
          <a:xfrm>
            <a:off x="6969250" y="0"/>
            <a:ext cx="1740917" cy="17330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 rtlCol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10" name="Bildplatzhalt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175" y="607060"/>
            <a:ext cx="6082549" cy="6254745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27093093-F077-4A1D-A6ED-946369A581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>
              <a:solidFill>
                <a:schemeClr val="accent4"/>
              </a:solidFill>
            </a:endParaRPr>
          </a:p>
        </p:txBody>
      </p:sp>
      <p:sp>
        <p:nvSpPr>
          <p:cNvPr id="26" name="Fußzeilenplatzhalt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stige Inhal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6" name="Textplatzhalter 2">
            <a:extLst>
              <a:ext uri="{FF2B5EF4-FFF2-40B4-BE49-F238E27FC236}">
                <a16:creationId xmlns:a16="http://schemas.microsoft.com/office/drawing/2014/main" id="{4BBE4B76-BA2D-4EA4-A178-30F57AC1DF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#</a:t>
            </a:r>
          </a:p>
        </p:txBody>
      </p:sp>
      <p:sp>
        <p:nvSpPr>
          <p:cNvPr id="78" name="Textplatzhalter 4">
            <a:extLst>
              <a:ext uri="{FF2B5EF4-FFF2-40B4-BE49-F238E27FC236}">
                <a16:creationId xmlns:a16="http://schemas.microsoft.com/office/drawing/2014/main" id="{045FF175-F59F-4A69-B296-E046C77842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43984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#</a:t>
            </a:r>
          </a:p>
        </p:txBody>
      </p:sp>
      <p:sp>
        <p:nvSpPr>
          <p:cNvPr id="80" name="Textplatzhalter 2">
            <a:extLst>
              <a:ext uri="{FF2B5EF4-FFF2-40B4-BE49-F238E27FC236}">
                <a16:creationId xmlns:a16="http://schemas.microsoft.com/office/drawing/2014/main" id="{FBAA7D2D-B5F0-416A-A89F-1DC3E6A877E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#</a:t>
            </a:r>
          </a:p>
        </p:txBody>
      </p:sp>
      <p:sp>
        <p:nvSpPr>
          <p:cNvPr id="82" name="Textplatzhalter 2">
            <a:extLst>
              <a:ext uri="{FF2B5EF4-FFF2-40B4-BE49-F238E27FC236}">
                <a16:creationId xmlns:a16="http://schemas.microsoft.com/office/drawing/2014/main" id="{01187116-E25F-47A2-9BC5-532F3F42D3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43980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#</a:t>
            </a:r>
          </a:p>
        </p:txBody>
      </p:sp>
      <p:sp>
        <p:nvSpPr>
          <p:cNvPr id="84" name="Textplatzhalter 2">
            <a:extLst>
              <a:ext uri="{FF2B5EF4-FFF2-40B4-BE49-F238E27FC236}">
                <a16:creationId xmlns:a16="http://schemas.microsoft.com/office/drawing/2014/main" id="{B69B6CD5-B022-423C-A017-AD2D8FFA066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86" name="Textplatzhalter 2">
            <a:extLst>
              <a:ext uri="{FF2B5EF4-FFF2-40B4-BE49-F238E27FC236}">
                <a16:creationId xmlns:a16="http://schemas.microsoft.com/office/drawing/2014/main" id="{06A7180A-5FBF-4DE7-A668-E24E022DFA9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87" name="Textplatzhalter 2">
            <a:extLst>
              <a:ext uri="{FF2B5EF4-FFF2-40B4-BE49-F238E27FC236}">
                <a16:creationId xmlns:a16="http://schemas.microsoft.com/office/drawing/2014/main" id="{2EFABF40-7E40-4F8A-80D3-DB5903EEBDF1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88" name="Textplatzhalter 2">
            <a:extLst>
              <a:ext uri="{FF2B5EF4-FFF2-40B4-BE49-F238E27FC236}">
                <a16:creationId xmlns:a16="http://schemas.microsoft.com/office/drawing/2014/main" id="{FFD10C91-B253-496D-889A-D48B1A0AA55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562665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89" name="Titel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0476" y="629616"/>
            <a:ext cx="9371048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 durch Klicken bearbeiten </a:t>
            </a:r>
          </a:p>
        </p:txBody>
      </p:sp>
      <p:sp>
        <p:nvSpPr>
          <p:cNvPr id="93" name="Datumsplatzhalter 3">
            <a:extLst>
              <a:ext uri="{FF2B5EF4-FFF2-40B4-BE49-F238E27FC236}">
                <a16:creationId xmlns:a16="http://schemas.microsoft.com/office/drawing/2014/main" id="{3EDC5EF0-E937-47AD-8F93-11A7E031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94" name="Fußzeilenplatzhalter 4">
            <a:extLst>
              <a:ext uri="{FF2B5EF4-FFF2-40B4-BE49-F238E27FC236}">
                <a16:creationId xmlns:a16="http://schemas.microsoft.com/office/drawing/2014/main" id="{4CB9AE8E-EB22-4097-951C-4A6E38B2D47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95" name="Foliennummernplatzhalter 5">
            <a:extLst>
              <a:ext uri="{FF2B5EF4-FFF2-40B4-BE49-F238E27FC236}">
                <a16:creationId xmlns:a16="http://schemas.microsoft.com/office/drawing/2014/main" id="{D89D10F4-442B-4B78-B541-92469482E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r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60B973DC-FC8B-48F4-9A50-A679872638A6}"/>
              </a:ext>
            </a:extLst>
          </p:cNvPr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6651245-F8FA-4280-86E8-A02EA6F9D183}"/>
              </a:ext>
            </a:extLst>
          </p:cNvPr>
          <p:cNvSpPr/>
          <p:nvPr userDrawn="1"/>
        </p:nvSpPr>
        <p:spPr>
          <a:xfrm>
            <a:off x="1905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92243009-72E0-4065-A4ED-BF9024B3D4FB}"/>
              </a:ext>
            </a:extLst>
          </p:cNvPr>
          <p:cNvSpPr/>
          <p:nvPr userDrawn="1"/>
        </p:nvSpPr>
        <p:spPr>
          <a:xfrm>
            <a:off x="5334000" y="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445E1145-BC25-4AC5-8B8D-8AECD11F1713}"/>
              </a:ext>
            </a:extLst>
          </p:cNvPr>
          <p:cNvSpPr/>
          <p:nvPr userDrawn="1"/>
        </p:nvSpPr>
        <p:spPr>
          <a:xfrm>
            <a:off x="8763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4" name="Bildplatzhalter 43">
            <a:extLst>
              <a:ext uri="{FF2B5EF4-FFF2-40B4-BE49-F238E27FC236}">
                <a16:creationId xmlns:a16="http://schemas.microsoft.com/office/drawing/2014/main" id="{79F851B1-E044-41C4-88D1-6BA4FBC83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47" name="Bildplatzhalter 46">
            <a:extLst>
              <a:ext uri="{FF2B5EF4-FFF2-40B4-BE49-F238E27FC236}">
                <a16:creationId xmlns:a16="http://schemas.microsoft.com/office/drawing/2014/main" id="{EEE85C52-E5BA-4142-AE8D-7B357E4A4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424B8959-FF9C-453C-8179-A0BF8D392B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54" name="Titel 1">
            <a:extLst>
              <a:ext uri="{FF2B5EF4-FFF2-40B4-BE49-F238E27FC236}">
                <a16:creationId xmlns:a16="http://schemas.microsoft.com/office/drawing/2014/main" id="{3F2D93AE-80E9-4043-9384-F0F06D65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76501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4718" y="4697806"/>
            <a:ext cx="2800350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5" name="Inhaltsplatzhalter 2">
            <a:extLst>
              <a:ext uri="{FF2B5EF4-FFF2-40B4-BE49-F238E27FC236}">
                <a16:creationId xmlns:a16="http://schemas.microsoft.com/office/drawing/2014/main" id="{9D493CB6-06D1-4AD2-924D-64007FFFAC0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01931" y="4697805"/>
            <a:ext cx="2800351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6" name="Inhaltsplatzhalter 2">
            <a:extLst>
              <a:ext uri="{FF2B5EF4-FFF2-40B4-BE49-F238E27FC236}">
                <a16:creationId xmlns:a16="http://schemas.microsoft.com/office/drawing/2014/main" id="{D5B991DB-A408-4F6D-A8D0-5167D1E3076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623718" y="1268809"/>
            <a:ext cx="2853532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0" name="Datumsplatzhalter 6">
            <a:extLst>
              <a:ext uri="{FF2B5EF4-FFF2-40B4-BE49-F238E27FC236}">
                <a16:creationId xmlns:a16="http://schemas.microsoft.com/office/drawing/2014/main" id="{CAE1BB52-31E7-4A74-9ED4-FDD92237639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194718" y="6356350"/>
            <a:ext cx="98391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61" name="Fußzeilenplatzhalter 4">
            <a:extLst>
              <a:ext uri="{FF2B5EF4-FFF2-40B4-BE49-F238E27FC236}">
                <a16:creationId xmlns:a16="http://schemas.microsoft.com/office/drawing/2014/main" id="{EAF5ABA9-E5E2-43E4-ACD5-994ABC0856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62" name="Foliennummernplatzhalter 5">
            <a:extLst>
              <a:ext uri="{FF2B5EF4-FFF2-40B4-BE49-F238E27FC236}">
                <a16:creationId xmlns:a16="http://schemas.microsoft.com/office/drawing/2014/main" id="{40AEA096-23EC-471A-85DB-52788D8475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722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solidFill>
          <a:srgbClr val="003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4457" y="1895475"/>
            <a:ext cx="8374742" cy="2413965"/>
          </a:xfrm>
        </p:spPr>
        <p:txBody>
          <a:bodyPr lIns="0" rtlCol="0"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271A94E-7517-00C9-A396-25DE9344945A}"/>
              </a:ext>
            </a:extLst>
          </p:cNvPr>
          <p:cNvSpPr/>
          <p:nvPr userDrawn="1"/>
        </p:nvSpPr>
        <p:spPr>
          <a:xfrm flipV="1">
            <a:off x="670559" y="4309440"/>
            <a:ext cx="10708640" cy="45719"/>
          </a:xfrm>
          <a:prstGeom prst="rect">
            <a:avLst/>
          </a:prstGeom>
          <a:solidFill>
            <a:srgbClr val="E97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>
              <a:solidFill>
                <a:schemeClr val="accent4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075EB4E-E349-B564-72A6-C43FFA90B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</a:blip>
          <a:srcRect l="19103" t="22941" r="35295" b="10101"/>
          <a:stretch/>
        </p:blipFill>
        <p:spPr>
          <a:xfrm flipH="1">
            <a:off x="289448" y="1778773"/>
            <a:ext cx="3102356" cy="25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81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e, Inhalte und gerahmtes Bil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hteck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758342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700735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7" name="Bildplatzhalt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09042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786" y="1047146"/>
            <a:ext cx="4603750" cy="955826"/>
          </a:xfrm>
        </p:spPr>
        <p:txBody>
          <a:bodyPr lIns="0" rtlCol="0" anchor="t">
            <a:no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01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643128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643128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643128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643128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643128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643128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643128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6431280" y="4010202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643128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643128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643128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643128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700735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7583424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815949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8735568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9311640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988771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10463784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1103985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11615928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11615928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11615928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11615928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11615928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11615928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11615928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11615928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11615928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11615928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11615928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11615928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8159496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873556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99" name="Rechteck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9311640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9887712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10463784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11039856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Online-Bildplatzhalter 4">
            <a:extLst>
              <a:ext uri="{FF2B5EF4-FFF2-40B4-BE49-F238E27FC236}">
                <a16:creationId xmlns:a16="http://schemas.microsoft.com/office/drawing/2014/main" id="{3F93CAB0-49C3-4A79-B42E-9E1448EB8C16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437001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48" name="Textplatzhalter 2">
            <a:extLst>
              <a:ext uri="{FF2B5EF4-FFF2-40B4-BE49-F238E27FC236}">
                <a16:creationId xmlns:a16="http://schemas.microsoft.com/office/drawing/2014/main" id="{7F604C77-9D98-476E-94D5-E470DD4AF76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741177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0" name="Online-Bildplatzhalter 4">
            <a:extLst>
              <a:ext uri="{FF2B5EF4-FFF2-40B4-BE49-F238E27FC236}">
                <a16:creationId xmlns:a16="http://schemas.microsoft.com/office/drawing/2014/main" id="{9CF5CB34-93EF-4B2B-A1BE-32B6ED047CA5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4366877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52" name="Textplatzhalter 2">
            <a:extLst>
              <a:ext uri="{FF2B5EF4-FFF2-40B4-BE49-F238E27FC236}">
                <a16:creationId xmlns:a16="http://schemas.microsoft.com/office/drawing/2014/main" id="{FC62B88D-998E-4BF7-848E-A2874E941CD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1301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4" name="Online-Bildplatzhalter 4">
            <a:extLst>
              <a:ext uri="{FF2B5EF4-FFF2-40B4-BE49-F238E27FC236}">
                <a16:creationId xmlns:a16="http://schemas.microsoft.com/office/drawing/2014/main" id="{5323F037-C84F-497F-BB92-7183D356BA26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437001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56" name="Textplatzhalter 2">
            <a:extLst>
              <a:ext uri="{FF2B5EF4-FFF2-40B4-BE49-F238E27FC236}">
                <a16:creationId xmlns:a16="http://schemas.microsoft.com/office/drawing/2014/main" id="{FF3F35AF-A5CD-4066-97B9-902126AD393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41177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8" name="Online-Bildplatzhalter 4">
            <a:extLst>
              <a:ext uri="{FF2B5EF4-FFF2-40B4-BE49-F238E27FC236}">
                <a16:creationId xmlns:a16="http://schemas.microsoft.com/office/drawing/2014/main" id="{9A265732-BAC2-478A-92AE-23D502B7FF1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366877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2" name="Datumsplatzhalt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64" name="Fußzeilenplatzhalt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66" name="Foliennummernplatzhalt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5827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352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nd 3 Inhal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0" y="2682910"/>
            <a:ext cx="4050792" cy="4172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4070604" y="2662273"/>
            <a:ext cx="4050792" cy="4172532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6DDDE35A-F618-42E2-AA04-F609770EFA37}"/>
              </a:ext>
            </a:extLst>
          </p:cNvPr>
          <p:cNvSpPr/>
          <p:nvPr userDrawn="1"/>
        </p:nvSpPr>
        <p:spPr>
          <a:xfrm>
            <a:off x="8141208" y="2662273"/>
            <a:ext cx="4050792" cy="41931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505" y="629616"/>
            <a:ext cx="8042991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 durch Klicken bearbeiten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7" name="Textplatzhalter 2">
            <a:extLst>
              <a:ext uri="{FF2B5EF4-FFF2-40B4-BE49-F238E27FC236}">
                <a16:creationId xmlns:a16="http://schemas.microsoft.com/office/drawing/2014/main" id="{EF16DA6B-95E3-47E1-84FF-3BC278B4138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6168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8" name="Online-Bildplatzhalter 4">
            <a:extLst>
              <a:ext uri="{FF2B5EF4-FFF2-40B4-BE49-F238E27FC236}">
                <a16:creationId xmlns:a16="http://schemas.microsoft.com/office/drawing/2014/main" id="{CAAD9B35-EE81-48EC-8761-181F054A07C5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668302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9" name="Textplatzhalter 2">
            <a:extLst>
              <a:ext uri="{FF2B5EF4-FFF2-40B4-BE49-F238E27FC236}">
                <a16:creationId xmlns:a16="http://schemas.microsoft.com/office/drawing/2014/main" id="{BDA65F58-E1F7-44CA-BD9C-34919803B82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969746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70" name="Online-Bildplatzhalter 4">
            <a:extLst>
              <a:ext uri="{FF2B5EF4-FFF2-40B4-BE49-F238E27FC236}">
                <a16:creationId xmlns:a16="http://schemas.microsoft.com/office/drawing/2014/main" id="{0FC3B20B-4758-4A42-8F93-33F464E4670F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5681880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72" name="Textplatzhalter 2">
            <a:extLst>
              <a:ext uri="{FF2B5EF4-FFF2-40B4-BE49-F238E27FC236}">
                <a16:creationId xmlns:a16="http://schemas.microsoft.com/office/drawing/2014/main" id="{3235C0E0-A540-41F6-8358-8E19E9EFBA0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050970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73" name="Online-Bildplatzhalter 4">
            <a:extLst>
              <a:ext uri="{FF2B5EF4-FFF2-40B4-BE49-F238E27FC236}">
                <a16:creationId xmlns:a16="http://schemas.microsoft.com/office/drawing/2014/main" id="{D16285A0-0824-4A0A-892F-2ABEEB9CAC2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763104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74" name="Datumsplatzhalt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75" name="Fußzeilenplatzhalt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76" name="Foliennummernplatzhalt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10251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0" y="329692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0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 durch Klicken bearbeiten</a:t>
            </a:r>
          </a:p>
        </p:txBody>
      </p:sp>
      <p:sp>
        <p:nvSpPr>
          <p:cNvPr id="50" name="Inhaltsplatzhalt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657600" y="412623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" name="Online-Bildplatzhalter 4">
            <a:extLst>
              <a:ext uri="{FF2B5EF4-FFF2-40B4-BE49-F238E27FC236}">
                <a16:creationId xmlns:a16="http://schemas.microsoft.com/office/drawing/2014/main" id="{B1173A38-564B-4926-9E0B-57DAB42A719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6743700" y="1899285"/>
            <a:ext cx="1127125" cy="112712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33" name="Datumsplatzhalter 3">
            <a:extLst>
              <a:ext uri="{FF2B5EF4-FFF2-40B4-BE49-F238E27FC236}">
                <a16:creationId xmlns:a16="http://schemas.microsoft.com/office/drawing/2014/main" id="{2A70D14D-B032-42AB-863B-09AB9DB8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35" name="Fußzeilenplatzhalter 4">
            <a:extLst>
              <a:ext uri="{FF2B5EF4-FFF2-40B4-BE49-F238E27FC236}">
                <a16:creationId xmlns:a16="http://schemas.microsoft.com/office/drawing/2014/main" id="{06761B94-9FB3-4CC8-9201-29F60329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37" name="Foliennummernplatzhalter 5">
            <a:extLst>
              <a:ext uri="{FF2B5EF4-FFF2-40B4-BE49-F238E27FC236}">
                <a16:creationId xmlns:a16="http://schemas.microsoft.com/office/drawing/2014/main" id="{E3302F78-FDF8-4294-A286-EBE868040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2657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D6DBA18F-1861-4C2A-8FFE-4E883AEC0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0"/>
            <a:ext cx="6099175" cy="6251575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025" y="1333500"/>
            <a:ext cx="4493260" cy="1946275"/>
          </a:xfrm>
        </p:spPr>
        <p:txBody>
          <a:bodyPr rtlCol="0" anchor="b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886200"/>
            <a:ext cx="4493260" cy="2364740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093585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13887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24038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34189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44340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54491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64642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4793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03736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35025" y="848032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4362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große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71CC521-5993-E64E-EBF2-737390F4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30308" t="23546" r="32045" b="10504"/>
          <a:stretch/>
        </p:blipFill>
        <p:spPr>
          <a:xfrm flipH="1">
            <a:off x="385205" y="6288085"/>
            <a:ext cx="516782" cy="501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300" y="136525"/>
            <a:ext cx="9815069" cy="781050"/>
          </a:xfrm>
        </p:spPr>
        <p:txBody>
          <a:bodyPr l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rgbClr val="003056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 dirty="0" err="1"/>
              <a:t>Titelmaster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r>
              <a:rPr lang="en-GB" noProof="0" dirty="0"/>
              <a:t> 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E97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8AB15B89-DA8C-4D7D-B70F-286B95F8C931}"/>
              </a:ext>
            </a:extLst>
          </p:cNvPr>
          <p:cNvSpPr/>
          <p:nvPr userDrawn="1"/>
        </p:nvSpPr>
        <p:spPr>
          <a:xfrm>
            <a:off x="1130300" y="916141"/>
            <a:ext cx="11256520" cy="45719"/>
          </a:xfrm>
          <a:prstGeom prst="rect">
            <a:avLst/>
          </a:prstGeom>
          <a:solidFill>
            <a:srgbClr val="E97E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>
              <a:solidFill>
                <a:schemeClr val="accent4"/>
              </a:solidFill>
            </a:endParaRPr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97E50"/>
                </a:solidFill>
              </a:defRPr>
            </a:lvl1pPr>
          </a:lstStyle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97E50"/>
                </a:solidFill>
              </a:defRPr>
            </a:lvl1pPr>
          </a:lstStyle>
          <a:p>
            <a:fld id="{B5CEABB6-07DC-46E8-9B57-56EC44A396E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8C93B7EB-5E2C-6571-92BC-C8752DAFCE5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14500"/>
            <a:ext cx="10515600" cy="4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3056"/>
                </a:solidFill>
              </a:defRPr>
            </a:lvl1pPr>
            <a:lvl2pPr>
              <a:defRPr>
                <a:solidFill>
                  <a:srgbClr val="003056"/>
                </a:solidFill>
              </a:defRPr>
            </a:lvl2pPr>
            <a:lvl3pPr>
              <a:defRPr>
                <a:solidFill>
                  <a:srgbClr val="003056"/>
                </a:solidFill>
              </a:defRPr>
            </a:lvl3pPr>
            <a:lvl4pPr>
              <a:defRPr>
                <a:solidFill>
                  <a:srgbClr val="003056"/>
                </a:solidFill>
              </a:defRPr>
            </a:lvl4pPr>
            <a:lvl5pPr>
              <a:defRPr>
                <a:solidFill>
                  <a:srgbClr val="003056"/>
                </a:solidFill>
              </a:defRPr>
            </a:lvl5pPr>
          </a:lstStyle>
          <a:p>
            <a:pPr lvl="0" rt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 rtl="0"/>
            <a:r>
              <a:rPr lang="en-GB" noProof="0" dirty="0"/>
              <a:t>Zweite Ebene</a:t>
            </a:r>
          </a:p>
          <a:p>
            <a:pPr lvl="2" rtl="0"/>
            <a:r>
              <a:rPr lang="en-GB" noProof="0" dirty="0" err="1"/>
              <a:t>Dritte</a:t>
            </a:r>
            <a:r>
              <a:rPr lang="en-GB" noProof="0" dirty="0"/>
              <a:t> Ebene</a:t>
            </a:r>
          </a:p>
          <a:p>
            <a:pPr lvl="3" rtl="0"/>
            <a:r>
              <a:rPr lang="en-GB" noProof="0" dirty="0" err="1"/>
              <a:t>Vierte</a:t>
            </a:r>
            <a:r>
              <a:rPr lang="en-GB" noProof="0" dirty="0"/>
              <a:t> Ebene</a:t>
            </a:r>
          </a:p>
          <a:p>
            <a:pPr lvl="4" rtl="0"/>
            <a:r>
              <a:rPr lang="en-GB" noProof="0" dirty="0" err="1"/>
              <a:t>Fünfte</a:t>
            </a:r>
            <a:r>
              <a:rPr lang="en-GB" noProof="0" dirty="0"/>
              <a:t> Ebene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DF042DB-F4E6-AE7B-EFF9-E103221293A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49"/>
            <a:ext cx="2770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E97E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noProof="0" dirty="0"/>
              <a:t>Oliver Rittmann</a:t>
            </a:r>
          </a:p>
        </p:txBody>
      </p:sp>
    </p:spTree>
    <p:extLst>
      <p:ext uri="{BB962C8B-B14F-4D97-AF65-F5344CB8AC3E}">
        <p14:creationId xmlns:p14="http://schemas.microsoft.com/office/powerpoint/2010/main" val="106169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, Inhalt und große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71CC521-5993-E64E-EBF2-737390F4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30308" t="23546" r="32045" b="10504"/>
          <a:stretch/>
        </p:blipFill>
        <p:spPr>
          <a:xfrm flipH="1">
            <a:off x="385205" y="6288085"/>
            <a:ext cx="516782" cy="501651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E97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8AB15B89-DA8C-4D7D-B70F-286B95F8C931}"/>
              </a:ext>
            </a:extLst>
          </p:cNvPr>
          <p:cNvSpPr/>
          <p:nvPr userDrawn="1"/>
        </p:nvSpPr>
        <p:spPr>
          <a:xfrm>
            <a:off x="1130300" y="1432589"/>
            <a:ext cx="11256520" cy="45719"/>
          </a:xfrm>
          <a:prstGeom prst="rect">
            <a:avLst/>
          </a:prstGeom>
          <a:solidFill>
            <a:srgbClr val="E97E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>
              <a:solidFill>
                <a:schemeClr val="accent4"/>
              </a:solidFill>
            </a:endParaRPr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97E50"/>
                </a:solidFill>
              </a:defRPr>
            </a:lvl1pPr>
          </a:lstStyle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97E50"/>
                </a:solidFill>
              </a:defRPr>
            </a:lvl1pPr>
          </a:lstStyle>
          <a:p>
            <a:fld id="{B5CEABB6-07DC-46E8-9B57-56EC44A396E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DF042DB-F4E6-AE7B-EFF9-E103221293A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49"/>
            <a:ext cx="2770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E97E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noProof="0" dirty="0"/>
              <a:t>Oliver Rittmann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80DE7980-3E11-A344-C6D9-4FDC26F0D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57399"/>
            <a:ext cx="10515600" cy="4119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3056"/>
                </a:solidFill>
              </a:defRPr>
            </a:lvl1pPr>
            <a:lvl2pPr>
              <a:defRPr>
                <a:solidFill>
                  <a:srgbClr val="003056"/>
                </a:solidFill>
              </a:defRPr>
            </a:lvl2pPr>
            <a:lvl3pPr>
              <a:defRPr>
                <a:solidFill>
                  <a:srgbClr val="003056"/>
                </a:solidFill>
              </a:defRPr>
            </a:lvl3pPr>
            <a:lvl4pPr>
              <a:defRPr>
                <a:solidFill>
                  <a:srgbClr val="003056"/>
                </a:solidFill>
              </a:defRPr>
            </a:lvl4pPr>
            <a:lvl5pPr>
              <a:defRPr>
                <a:solidFill>
                  <a:srgbClr val="003056"/>
                </a:solidFill>
              </a:defRPr>
            </a:lvl5pPr>
          </a:lstStyle>
          <a:p>
            <a:pPr lvl="0" rt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 rtl="0"/>
            <a:r>
              <a:rPr lang="en-GB" noProof="0" dirty="0"/>
              <a:t>Zweite Ebene</a:t>
            </a:r>
          </a:p>
          <a:p>
            <a:pPr lvl="2" rtl="0"/>
            <a:r>
              <a:rPr lang="en-GB" noProof="0" dirty="0" err="1"/>
              <a:t>Dritte</a:t>
            </a:r>
            <a:r>
              <a:rPr lang="en-GB" noProof="0" dirty="0"/>
              <a:t> Ebene</a:t>
            </a:r>
          </a:p>
          <a:p>
            <a:pPr lvl="3" rtl="0"/>
            <a:r>
              <a:rPr lang="en-GB" noProof="0" dirty="0" err="1"/>
              <a:t>Vierte</a:t>
            </a:r>
            <a:r>
              <a:rPr lang="en-GB" noProof="0" dirty="0"/>
              <a:t> Ebene</a:t>
            </a:r>
          </a:p>
          <a:p>
            <a:pPr lvl="4" rtl="0"/>
            <a:r>
              <a:rPr lang="en-GB" noProof="0" dirty="0" err="1"/>
              <a:t>Fünfte</a:t>
            </a:r>
            <a:r>
              <a:rPr lang="en-GB" noProof="0" dirty="0"/>
              <a:t> Ebene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92D5E9F-8531-57FD-59FD-06731A56D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300" y="668236"/>
            <a:ext cx="9815069" cy="781050"/>
          </a:xfrm>
        </p:spPr>
        <p:txBody>
          <a:bodyPr l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rgbClr val="003056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 dirty="0" err="1"/>
              <a:t>Titelmaster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327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, Inhalt und große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71CC521-5993-E64E-EBF2-737390F4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30308" t="23546" r="32045" b="10504"/>
          <a:stretch/>
        </p:blipFill>
        <p:spPr>
          <a:xfrm flipH="1">
            <a:off x="385205" y="6288085"/>
            <a:ext cx="516782" cy="501651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E97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97E50"/>
                </a:solidFill>
              </a:defRPr>
            </a:lvl1pPr>
          </a:lstStyle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97E50"/>
                </a:solidFill>
              </a:defRPr>
            </a:lvl1pPr>
          </a:lstStyle>
          <a:p>
            <a:fld id="{B5CEABB6-07DC-46E8-9B57-56EC44A396E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DF042DB-F4E6-AE7B-EFF9-E103221293A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49"/>
            <a:ext cx="2770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E97E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noProof="0" dirty="0"/>
              <a:t>Oliver Rittmann</a:t>
            </a:r>
          </a:p>
        </p:txBody>
      </p:sp>
    </p:spTree>
    <p:extLst>
      <p:ext uri="{BB962C8B-B14F-4D97-AF65-F5344CB8AC3E}">
        <p14:creationId xmlns:p14="http://schemas.microsoft.com/office/powerpoint/2010/main" val="7305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 und große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E97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6" name="Datumsplatzhalt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E97E50"/>
                </a:solidFill>
              </a:defRPr>
            </a:lvl1pPr>
          </a:lstStyle>
          <a:p>
            <a:r>
              <a:rPr lang="de-DE"/>
              <a:t>February 15, 2024</a:t>
            </a:r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E97E50"/>
                </a:solidFill>
              </a:defRPr>
            </a:lvl1pPr>
          </a:lstStyle>
          <a:p>
            <a:r>
              <a:rPr lang="de-DE" dirty="0" err="1"/>
              <a:t>Appearance</a:t>
            </a:r>
            <a:r>
              <a:rPr lang="de-DE" dirty="0"/>
              <a:t>- and </a:t>
            </a:r>
            <a:r>
              <a:rPr lang="de-DE" dirty="0" err="1"/>
              <a:t>voice-based</a:t>
            </a:r>
            <a:r>
              <a:rPr lang="de-DE" dirty="0"/>
              <a:t> </a:t>
            </a:r>
            <a:r>
              <a:rPr lang="de-DE" dirty="0" err="1"/>
              <a:t>inequalities</a:t>
            </a:r>
            <a:endParaRPr lang="de-DE" dirty="0"/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E97E50"/>
                </a:solidFill>
              </a:defRPr>
            </a:lvl1pPr>
          </a:lstStyle>
          <a:p>
            <a:fld id="{B5CEABB6-07DC-46E8-9B57-56EC44A396E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8C93B7EB-5E2C-6571-92BC-C8752DAFC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0471"/>
            <a:ext cx="10515600" cy="3756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3056"/>
                </a:solidFill>
              </a:defRPr>
            </a:lvl1pPr>
            <a:lvl2pPr>
              <a:defRPr>
                <a:solidFill>
                  <a:srgbClr val="003056"/>
                </a:solidFill>
              </a:defRPr>
            </a:lvl2pPr>
            <a:lvl3pPr>
              <a:defRPr>
                <a:solidFill>
                  <a:srgbClr val="003056"/>
                </a:solidFill>
              </a:defRPr>
            </a:lvl3pPr>
            <a:lvl4pPr>
              <a:defRPr>
                <a:solidFill>
                  <a:srgbClr val="003056"/>
                </a:solidFill>
              </a:defRPr>
            </a:lvl4pPr>
            <a:lvl5pPr>
              <a:defRPr>
                <a:solidFill>
                  <a:srgbClr val="003056"/>
                </a:solidFill>
              </a:defRPr>
            </a:lvl5pPr>
          </a:lstStyle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514198C-B7EA-614F-7FF9-3D6EBB757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952" y="629616"/>
            <a:ext cx="6550096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rgbClr val="003056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 dirty="0"/>
              <a:t>Titelmaster durch Klicken bearbeiten </a:t>
            </a:r>
          </a:p>
        </p:txBody>
      </p:sp>
    </p:spTree>
    <p:extLst>
      <p:ext uri="{BB962C8B-B14F-4D97-AF65-F5344CB8AC3E}">
        <p14:creationId xmlns:p14="http://schemas.microsoft.com/office/powerpoint/2010/main" val="9631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Inhalt und große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E97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6" name="Datumsplatzhalt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E97E50"/>
                </a:solidFill>
              </a:defRPr>
            </a:lvl1pPr>
          </a:lstStyle>
          <a:p>
            <a:r>
              <a:rPr lang="de-DE"/>
              <a:t>February 15, 2024</a:t>
            </a:r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E97E50"/>
                </a:solidFill>
              </a:defRPr>
            </a:lvl1pPr>
          </a:lstStyle>
          <a:p>
            <a:r>
              <a:rPr lang="de-DE"/>
              <a:t>Appearance- and voice-based inequalities</a:t>
            </a:r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E97E50"/>
                </a:solidFill>
              </a:defRPr>
            </a:lvl1pPr>
          </a:lstStyle>
          <a:p>
            <a:fld id="{B5CEABB6-07DC-46E8-9B57-56EC44A396E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514198C-B7EA-614F-7FF9-3D6EBB757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0541" y="248444"/>
            <a:ext cx="8910918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rgbClr val="003056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 dirty="0"/>
              <a:t>Titelmaster durch Klicken bearbeiten 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731DD23-B820-83B6-C7E5-2EFA43932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9823" y="2121722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 durch Klicken bearbeiten</a:t>
            </a:r>
          </a:p>
        </p:txBody>
      </p:sp>
      <p:sp>
        <p:nvSpPr>
          <p:cNvPr id="11" name="Textplatzhalter 48">
            <a:extLst>
              <a:ext uri="{FF2B5EF4-FFF2-40B4-BE49-F238E27FC236}">
                <a16:creationId xmlns:a16="http://schemas.microsoft.com/office/drawing/2014/main" id="{13C70EFC-54CA-AF93-445F-F252522F6A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0423" y="1429572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rgbClr val="003056"/>
                </a:solidFill>
              </a:defRPr>
            </a:lvl1pPr>
          </a:lstStyle>
          <a:p>
            <a:pPr lvl="0" rtl="0"/>
            <a:r>
              <a:rPr lang="de-DE" noProof="0" dirty="0"/>
              <a:t>#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D2470F95-3769-C2E7-D117-92C7ABC7E18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359823" y="3757482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 durch Klicken bearbeiten</a:t>
            </a:r>
          </a:p>
        </p:txBody>
      </p:sp>
      <p:sp>
        <p:nvSpPr>
          <p:cNvPr id="13" name="Textplatzhalter 48">
            <a:extLst>
              <a:ext uri="{FF2B5EF4-FFF2-40B4-BE49-F238E27FC236}">
                <a16:creationId xmlns:a16="http://schemas.microsoft.com/office/drawing/2014/main" id="{6322F52D-1D18-EE67-C6EC-6DFECEF4CE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0423" y="3067872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rgbClr val="003056"/>
                </a:solidFill>
              </a:defRPr>
            </a:lvl1pPr>
          </a:lstStyle>
          <a:p>
            <a:pPr lvl="0" rtl="0"/>
            <a:r>
              <a:rPr lang="de-DE" noProof="0" dirty="0"/>
              <a:t>#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18C9202-ACD2-5C79-1694-F93659D58CF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9823" y="5408482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 durch Klicken bearbeiten</a:t>
            </a:r>
          </a:p>
        </p:txBody>
      </p:sp>
      <p:sp>
        <p:nvSpPr>
          <p:cNvPr id="15" name="Textplatzhalter 48">
            <a:extLst>
              <a:ext uri="{FF2B5EF4-FFF2-40B4-BE49-F238E27FC236}">
                <a16:creationId xmlns:a16="http://schemas.microsoft.com/office/drawing/2014/main" id="{BEEAEE9E-6F09-7BD4-3BD3-84D107C72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20423" y="4718872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rgbClr val="003056"/>
                </a:solidFill>
              </a:defRPr>
            </a:lvl1pPr>
          </a:lstStyle>
          <a:p>
            <a:pPr lvl="0" rtl="0"/>
            <a:r>
              <a:rPr lang="de-DE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2894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rgbClr val="003056"/>
                </a:solidFill>
                <a:latin typeface="+mj-lt"/>
              </a:defRPr>
            </a:lvl1pPr>
          </a:lstStyle>
          <a:p>
            <a:pPr lvl="0" rtl="0"/>
            <a:r>
              <a:rPr lang="de-DE" noProof="0" dirty="0"/>
              <a:t>Jahr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rgbClr val="003056"/>
                </a:solidFill>
                <a:latin typeface="+mj-lt"/>
              </a:defRPr>
            </a:lvl1pPr>
          </a:lstStyle>
          <a:p>
            <a:pPr lvl="0" rtl="0"/>
            <a:r>
              <a:rPr lang="de-DE" noProof="0" dirty="0"/>
              <a:t>Jahr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4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 dirty="0"/>
              <a:t>MM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8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50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2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4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6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8435" y="3658480"/>
            <a:ext cx="393192" cy="390677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10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2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4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6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8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0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5" name="Textplatzhalt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2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4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7" name="Textplatzhalt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6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8" name="Textplatzhalt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8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9" name="Textplatzhalt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30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1" name="Textplatzhalt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2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2" name="Textplatzhalt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4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0" name="Textplatzhalt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6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3" name="Textplatzhalt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8435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4" name="Textplatzhalt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90430" y="3658480"/>
            <a:ext cx="393192" cy="393192"/>
          </a:xfrm>
          <a:solidFill>
            <a:srgbClr val="003056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80" name="Titel 1">
            <a:extLst>
              <a:ext uri="{FF2B5EF4-FFF2-40B4-BE49-F238E27FC236}">
                <a16:creationId xmlns:a16="http://schemas.microsoft.com/office/drawing/2014/main" id="{BD315BE3-66BC-448E-AC25-B8B59C800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952" y="629616"/>
            <a:ext cx="6550096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rgbClr val="003056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 dirty="0"/>
              <a:t>Titelmaster durch Klicken bearbeiten </a:t>
            </a:r>
          </a:p>
        </p:txBody>
      </p:sp>
      <p:sp>
        <p:nvSpPr>
          <p:cNvPr id="112" name="Rechteck 111">
            <a:extLst>
              <a:ext uri="{FF2B5EF4-FFF2-40B4-BE49-F238E27FC236}">
                <a16:creationId xmlns:a16="http://schemas.microsoft.com/office/drawing/2014/main" id="{30775FA4-041A-45A7-8F49-9CBD363A28BB}"/>
              </a:ext>
            </a:extLst>
          </p:cNvPr>
          <p:cNvSpPr/>
          <p:nvPr userDrawn="1"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E97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55" name="Datumsplatzhalter 3">
            <a:extLst>
              <a:ext uri="{FF2B5EF4-FFF2-40B4-BE49-F238E27FC236}">
                <a16:creationId xmlns:a16="http://schemas.microsoft.com/office/drawing/2014/main" id="{DAAD24F3-0234-4B5A-84DA-945939E26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E97E50"/>
                </a:solidFill>
              </a:defRPr>
            </a:lvl1pPr>
          </a:lstStyle>
          <a:p>
            <a:r>
              <a:rPr lang="de-DE"/>
              <a:t>13.7.20XX</a:t>
            </a:r>
          </a:p>
        </p:txBody>
      </p:sp>
      <p:sp>
        <p:nvSpPr>
          <p:cNvPr id="156" name="Fußzeilenplatzhalter 4">
            <a:extLst>
              <a:ext uri="{FF2B5EF4-FFF2-40B4-BE49-F238E27FC236}">
                <a16:creationId xmlns:a16="http://schemas.microsoft.com/office/drawing/2014/main" id="{664012DC-ACEF-433E-A505-4617F7A7E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E97E50"/>
                </a:solidFill>
              </a:defRPr>
            </a:lvl1pPr>
          </a:lstStyle>
          <a:p>
            <a:r>
              <a:rPr lang="de-DE"/>
              <a:t>Appearance- and voice-based inequalities</a:t>
            </a:r>
          </a:p>
        </p:txBody>
      </p:sp>
      <p:sp>
        <p:nvSpPr>
          <p:cNvPr id="157" name="Foliennummernplatzhalter 5">
            <a:extLst>
              <a:ext uri="{FF2B5EF4-FFF2-40B4-BE49-F238E27FC236}">
                <a16:creationId xmlns:a16="http://schemas.microsoft.com/office/drawing/2014/main" id="{58602E04-6AE9-4AB4-8C82-ADECCA2FC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E97E50"/>
                </a:solidFill>
              </a:defRPr>
            </a:lvl1pPr>
          </a:lstStyle>
          <a:p>
            <a:fld id="{B5CEABB6-07DC-46E8-9B57-56EC44A396E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2376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">
    <p:bg>
      <p:bgPr>
        <a:solidFill>
          <a:srgbClr val="003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025" y="2074089"/>
            <a:ext cx="5522750" cy="1492476"/>
          </a:xfrm>
        </p:spPr>
        <p:txBody>
          <a:bodyPr lIns="0" bIns="0" rtlCol="0" anchor="b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5025" y="3865635"/>
            <a:ext cx="5522750" cy="194733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5DAAC5F-8F39-9308-B689-DC9189413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</a:blip>
          <a:srcRect l="37149" t="23832" r="29465" b="4774"/>
          <a:stretch/>
        </p:blipFill>
        <p:spPr>
          <a:xfrm>
            <a:off x="7040348" y="963314"/>
            <a:ext cx="4382530" cy="5206501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675098A6-3AB3-51C2-B846-56CF84371681}"/>
              </a:ext>
            </a:extLst>
          </p:cNvPr>
          <p:cNvSpPr/>
          <p:nvPr userDrawn="1"/>
        </p:nvSpPr>
        <p:spPr>
          <a:xfrm flipV="1">
            <a:off x="1505636" y="3693240"/>
            <a:ext cx="4181527" cy="45719"/>
          </a:xfrm>
          <a:prstGeom prst="rect">
            <a:avLst/>
          </a:prstGeom>
          <a:solidFill>
            <a:srgbClr val="E97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3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13.7.20XX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Konferenzpräsentation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75" r:id="rId3"/>
    <p:sldLayoutId id="2147483690" r:id="rId4"/>
    <p:sldLayoutId id="2147483688" r:id="rId5"/>
    <p:sldLayoutId id="2147483684" r:id="rId6"/>
    <p:sldLayoutId id="2147483685" r:id="rId7"/>
    <p:sldLayoutId id="2147483664" r:id="rId8"/>
    <p:sldLayoutId id="2147483681" r:id="rId9"/>
    <p:sldLayoutId id="2147483689" r:id="rId10"/>
    <p:sldLayoutId id="2147483686" r:id="rId11"/>
    <p:sldLayoutId id="2147483674" r:id="rId12"/>
    <p:sldLayoutId id="2147483676" r:id="rId13"/>
    <p:sldLayoutId id="2147483650" r:id="rId14"/>
    <p:sldLayoutId id="2147483682" r:id="rId15"/>
    <p:sldLayoutId id="2147483667" r:id="rId16"/>
    <p:sldLayoutId id="2147483668" r:id="rId17"/>
    <p:sldLayoutId id="2147483656" r:id="rId18"/>
    <p:sldLayoutId id="2147483677" r:id="rId19"/>
    <p:sldLayoutId id="2147483678" r:id="rId20"/>
    <p:sldLayoutId id="2147483679" r:id="rId21"/>
    <p:sldLayoutId id="2147483680" r:id="rId22"/>
    <p:sldLayoutId id="2147483673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4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5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slide" Target="slide5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60.xml"/><Relationship Id="rId4" Type="http://schemas.openxmlformats.org/officeDocument/2006/relationships/slide" Target="slide5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6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71.xml"/><Relationship Id="rId3" Type="http://schemas.openxmlformats.org/officeDocument/2006/relationships/slide" Target="slide48.xml"/><Relationship Id="rId7" Type="http://schemas.openxmlformats.org/officeDocument/2006/relationships/slide" Target="slide57.xml"/><Relationship Id="rId12" Type="http://schemas.openxmlformats.org/officeDocument/2006/relationships/slide" Target="slide69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56.xml"/><Relationship Id="rId11" Type="http://schemas.openxmlformats.org/officeDocument/2006/relationships/slide" Target="slide68.xml"/><Relationship Id="rId5" Type="http://schemas.openxmlformats.org/officeDocument/2006/relationships/slide" Target="slide51.xml"/><Relationship Id="rId10" Type="http://schemas.openxmlformats.org/officeDocument/2006/relationships/slide" Target="slide70.xml"/><Relationship Id="rId4" Type="http://schemas.openxmlformats.org/officeDocument/2006/relationships/slide" Target="slide49.xml"/><Relationship Id="rId9" Type="http://schemas.openxmlformats.org/officeDocument/2006/relationships/slide" Target="slide6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slide" Target="slide4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300.png"/><Relationship Id="rId7" Type="http://schemas.openxmlformats.org/officeDocument/2006/relationships/slide" Target="slide2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0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Relationship Id="rId4" Type="http://schemas.openxmlformats.org/officeDocument/2006/relationships/slide" Target="slide4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slide" Target="slide4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Relationship Id="rId4" Type="http://schemas.openxmlformats.org/officeDocument/2006/relationships/slide" Target="slide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380.png"/><Relationship Id="rId7" Type="http://schemas.openxmlformats.org/officeDocument/2006/relationships/slide" Target="slide40.xml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slide" Target="slide4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9961E-42A8-059D-E515-8927E3A9F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6198132" cy="2565430"/>
          </a:xfrm>
        </p:spPr>
        <p:txBody>
          <a:bodyPr>
            <a:noAutofit/>
          </a:bodyPr>
          <a:lstStyle/>
          <a:p>
            <a:r>
              <a:rPr lang="en-GB" sz="4000" noProof="0" dirty="0"/>
              <a:t>Gendered Patterns of Parliamentary Attention</a:t>
            </a:r>
            <a:br>
              <a:rPr lang="en-GB" sz="4000" noProof="0" dirty="0"/>
            </a:br>
            <a:r>
              <a:rPr lang="en-GB" sz="4000" b="0" i="1" noProof="0" dirty="0">
                <a:solidFill>
                  <a:schemeClr val="bg1">
                    <a:alpha val="75000"/>
                  </a:schemeClr>
                </a:solidFill>
              </a:rPr>
              <a:t>Using computer vision to uncover behavioural biases among elected politicians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97B301D-750B-2EC2-7A49-F5B1FEBE5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noProof="0" dirty="0"/>
              <a:t>Oliver Rittmann, </a:t>
            </a:r>
            <a:r>
              <a:rPr lang="en-GB" i="1" noProof="0" dirty="0"/>
              <a:t>University of Mannheim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94E87E-FD79-5FEB-DD50-260ABAE5C6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99577" y="5678064"/>
            <a:ext cx="5952492" cy="931745"/>
          </a:xfrm>
        </p:spPr>
        <p:txBody>
          <a:bodyPr>
            <a:normAutofit/>
          </a:bodyPr>
          <a:lstStyle/>
          <a:p>
            <a:r>
              <a:rPr lang="en-GB" noProof="0" dirty="0">
                <a:solidFill>
                  <a:schemeClr val="bg1">
                    <a:alpha val="75000"/>
                  </a:schemeClr>
                </a:solidFill>
              </a:rPr>
              <a:t>Research Talk, </a:t>
            </a:r>
            <a:r>
              <a:rPr lang="en-GB" i="1" noProof="0" dirty="0">
                <a:solidFill>
                  <a:schemeClr val="bg1">
                    <a:alpha val="75000"/>
                  </a:schemeClr>
                </a:solidFill>
              </a:rPr>
              <a:t>London School of Economics and Political Science</a:t>
            </a:r>
          </a:p>
          <a:p>
            <a:r>
              <a:rPr lang="en-GB" noProof="0" dirty="0">
                <a:solidFill>
                  <a:schemeClr val="bg1">
                    <a:alpha val="75000"/>
                  </a:schemeClr>
                </a:solidFill>
              </a:rPr>
              <a:t>January 27, 2026</a:t>
            </a:r>
          </a:p>
        </p:txBody>
      </p:sp>
    </p:spTree>
    <p:extLst>
      <p:ext uri="{BB962C8B-B14F-4D97-AF65-F5344CB8AC3E}">
        <p14:creationId xmlns:p14="http://schemas.microsoft.com/office/powerpoint/2010/main" val="200236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01ECC6-A353-9BF9-99DF-0C0351B9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24B7D7-4C7B-2043-5FC2-D288E9ED9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10</a:t>
            </a:fld>
            <a:endParaRPr lang="en-GB" noProof="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B0F925C-4807-0AE7-A9A5-09B417668708}"/>
              </a:ext>
            </a:extLst>
          </p:cNvPr>
          <p:cNvGrpSpPr/>
          <p:nvPr/>
        </p:nvGrpSpPr>
        <p:grpSpPr>
          <a:xfrm>
            <a:off x="995681" y="416559"/>
            <a:ext cx="10200638" cy="5737862"/>
            <a:chOff x="568962" y="182879"/>
            <a:chExt cx="10200638" cy="5737862"/>
          </a:xfrm>
        </p:grpSpPr>
        <p:pic>
          <p:nvPicPr>
            <p:cNvPr id="5" name="Picture 4" descr="A person standing at a podium&#10;&#10;AI-generated content may be incorrect.">
              <a:extLst>
                <a:ext uri="{FF2B5EF4-FFF2-40B4-BE49-F238E27FC236}">
                  <a16:creationId xmlns:a16="http://schemas.microsoft.com/office/drawing/2014/main" id="{088FAB29-6E16-9B89-AF97-B65CF2BBE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9440" y="182879"/>
              <a:ext cx="2550160" cy="1434465"/>
            </a:xfrm>
            <a:prstGeom prst="rect">
              <a:avLst/>
            </a:prstGeom>
          </p:spPr>
        </p:pic>
        <p:pic>
          <p:nvPicPr>
            <p:cNvPr id="7" name="Picture 6" descr="A person in a black jacket holding papers&#10;&#10;AI-generated content may be incorrect.">
              <a:extLst>
                <a:ext uri="{FF2B5EF4-FFF2-40B4-BE49-F238E27FC236}">
                  <a16:creationId xmlns:a16="http://schemas.microsoft.com/office/drawing/2014/main" id="{4CA27720-AAC8-83B1-22F8-FEDB1D84D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9122" y="182881"/>
              <a:ext cx="2550160" cy="1434465"/>
            </a:xfrm>
            <a:prstGeom prst="rect">
              <a:avLst/>
            </a:prstGeom>
          </p:spPr>
        </p:pic>
        <p:pic>
          <p:nvPicPr>
            <p:cNvPr id="11" name="Picture 10" descr="A group of people sitting in a room&#10;&#10;AI-generated content may be incorrect.">
              <a:extLst>
                <a:ext uri="{FF2B5EF4-FFF2-40B4-BE49-F238E27FC236}">
                  <a16:creationId xmlns:a16="http://schemas.microsoft.com/office/drawing/2014/main" id="{2CADC074-6C92-E0A9-461F-B59C18052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962" y="182879"/>
              <a:ext cx="2550160" cy="1434465"/>
            </a:xfrm>
            <a:prstGeom prst="rect">
              <a:avLst/>
            </a:prstGeom>
          </p:spPr>
        </p:pic>
        <p:pic>
          <p:nvPicPr>
            <p:cNvPr id="15" name="Picture 14" descr="A person in a suit and tie sitting at a podium&#10;&#10;AI-generated content may be incorrect.">
              <a:extLst>
                <a:ext uri="{FF2B5EF4-FFF2-40B4-BE49-F238E27FC236}">
                  <a16:creationId xmlns:a16="http://schemas.microsoft.com/office/drawing/2014/main" id="{7A5A8FF8-620E-F5BF-E304-36AAB016C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9122" y="1617346"/>
              <a:ext cx="2550160" cy="1434465"/>
            </a:xfrm>
            <a:prstGeom prst="rect">
              <a:avLst/>
            </a:prstGeom>
          </p:spPr>
        </p:pic>
        <p:pic>
          <p:nvPicPr>
            <p:cNvPr id="17" name="Picture 16" descr="A group of people in a room with rows of blue chairs&#10;&#10;AI-generated content may be incorrect.">
              <a:extLst>
                <a:ext uri="{FF2B5EF4-FFF2-40B4-BE49-F238E27FC236}">
                  <a16:creationId xmlns:a16="http://schemas.microsoft.com/office/drawing/2014/main" id="{E35ED288-07A4-7E1F-37A5-44BCA934A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69280" y="1617346"/>
              <a:ext cx="2550160" cy="1434465"/>
            </a:xfrm>
            <a:prstGeom prst="rect">
              <a:avLst/>
            </a:prstGeom>
          </p:spPr>
        </p:pic>
        <p:pic>
          <p:nvPicPr>
            <p:cNvPr id="23" name="Picture 22" descr="A person in a pink suit speaking into a microphone&#10;&#10;AI-generated content may be incorrect.">
              <a:extLst>
                <a:ext uri="{FF2B5EF4-FFF2-40B4-BE49-F238E27FC236}">
                  <a16:creationId xmlns:a16="http://schemas.microsoft.com/office/drawing/2014/main" id="{49E0B7B1-21C6-6214-7C94-A94BE0556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962" y="3051811"/>
              <a:ext cx="2550160" cy="1434465"/>
            </a:xfrm>
            <a:prstGeom prst="rect">
              <a:avLst/>
            </a:prstGeom>
          </p:spPr>
        </p:pic>
        <p:pic>
          <p:nvPicPr>
            <p:cNvPr id="25" name="Picture 24" descr="A person in a blue suit holding a piece of paper&#10;&#10;AI-generated content may be incorrect.">
              <a:extLst>
                <a:ext uri="{FF2B5EF4-FFF2-40B4-BE49-F238E27FC236}">
                  <a16:creationId xmlns:a16="http://schemas.microsoft.com/office/drawing/2014/main" id="{65CA3B8F-0128-3E85-DE11-2F366F654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69280" y="3051811"/>
              <a:ext cx="2550160" cy="1434465"/>
            </a:xfrm>
            <a:prstGeom prst="rect">
              <a:avLst/>
            </a:prstGeom>
          </p:spPr>
        </p:pic>
        <p:pic>
          <p:nvPicPr>
            <p:cNvPr id="27" name="Picture 26" descr="A person in a suit standing in front of microphones&#10;&#10;AI-generated content may be incorrect.">
              <a:extLst>
                <a:ext uri="{FF2B5EF4-FFF2-40B4-BE49-F238E27FC236}">
                  <a16:creationId xmlns:a16="http://schemas.microsoft.com/office/drawing/2014/main" id="{3B70D5C5-4A8A-EC34-96CD-599088B12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19440" y="3051811"/>
              <a:ext cx="2550160" cy="1434465"/>
            </a:xfrm>
            <a:prstGeom prst="rect">
              <a:avLst/>
            </a:prstGeom>
          </p:spPr>
        </p:pic>
        <p:pic>
          <p:nvPicPr>
            <p:cNvPr id="29" name="Picture 28" descr="A group of people in a room&#10;&#10;AI-generated content may be incorrect.">
              <a:extLst>
                <a:ext uri="{FF2B5EF4-FFF2-40B4-BE49-F238E27FC236}">
                  <a16:creationId xmlns:a16="http://schemas.microsoft.com/office/drawing/2014/main" id="{8754DEBD-E5E2-7FF6-3AE8-6142F6B4B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69280" y="4486273"/>
              <a:ext cx="2550160" cy="1434465"/>
            </a:xfrm>
            <a:prstGeom prst="rect">
              <a:avLst/>
            </a:prstGeom>
          </p:spPr>
        </p:pic>
        <p:pic>
          <p:nvPicPr>
            <p:cNvPr id="31" name="Picture 30" descr="A person standing in front of a group of people&#10;&#10;AI-generated content may be incorrect.">
              <a:extLst>
                <a:ext uri="{FF2B5EF4-FFF2-40B4-BE49-F238E27FC236}">
                  <a16:creationId xmlns:a16="http://schemas.microsoft.com/office/drawing/2014/main" id="{64B4302C-5EB2-91DA-60D6-8FC5B0CD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19122" y="4486276"/>
              <a:ext cx="2550160" cy="1434465"/>
            </a:xfrm>
            <a:prstGeom prst="rect">
              <a:avLst/>
            </a:prstGeom>
          </p:spPr>
        </p:pic>
        <p:pic>
          <p:nvPicPr>
            <p:cNvPr id="33" name="Picture 32" descr="A group of people sitting in chairs in a courtroom&#10;&#10;AI-generated content may be incorrect.">
              <a:extLst>
                <a:ext uri="{FF2B5EF4-FFF2-40B4-BE49-F238E27FC236}">
                  <a16:creationId xmlns:a16="http://schemas.microsoft.com/office/drawing/2014/main" id="{4016DB74-E1EB-D5B4-D5E6-97743613B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8963" y="4486273"/>
              <a:ext cx="2550158" cy="1434464"/>
            </a:xfrm>
            <a:prstGeom prst="rect">
              <a:avLst/>
            </a:prstGeom>
          </p:spPr>
        </p:pic>
        <p:pic>
          <p:nvPicPr>
            <p:cNvPr id="35" name="Picture 34" descr="A group of people in a room&#10;&#10;AI-generated content may be incorrect.">
              <a:extLst>
                <a:ext uri="{FF2B5EF4-FFF2-40B4-BE49-F238E27FC236}">
                  <a16:creationId xmlns:a16="http://schemas.microsoft.com/office/drawing/2014/main" id="{99A30A1E-66A9-EAE9-0687-AB3D2F367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19440" y="4486276"/>
              <a:ext cx="2550158" cy="1434464"/>
            </a:xfrm>
            <a:prstGeom prst="rect">
              <a:avLst/>
            </a:prstGeom>
          </p:spPr>
        </p:pic>
        <p:pic>
          <p:nvPicPr>
            <p:cNvPr id="37" name="Picture 36" descr="A person in a suit and tie&#10;&#10;AI-generated content may be incorrect.">
              <a:extLst>
                <a:ext uri="{FF2B5EF4-FFF2-40B4-BE49-F238E27FC236}">
                  <a16:creationId xmlns:a16="http://schemas.microsoft.com/office/drawing/2014/main" id="{9BF99A8E-651E-D9D9-8DA1-20D27C25D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8962" y="1617346"/>
              <a:ext cx="2550160" cy="1434465"/>
            </a:xfrm>
            <a:prstGeom prst="rect">
              <a:avLst/>
            </a:prstGeom>
          </p:spPr>
        </p:pic>
        <p:pic>
          <p:nvPicPr>
            <p:cNvPr id="39" name="Picture 38" descr="A person sitting at a podium with a microphone in front of him&#10;&#10;AI-generated content may be incorrect.">
              <a:extLst>
                <a:ext uri="{FF2B5EF4-FFF2-40B4-BE49-F238E27FC236}">
                  <a16:creationId xmlns:a16="http://schemas.microsoft.com/office/drawing/2014/main" id="{8FA39CE8-CE5F-DDAA-3BD7-4AF505BCE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69280" y="182880"/>
              <a:ext cx="2550160" cy="1434465"/>
            </a:xfrm>
            <a:prstGeom prst="rect">
              <a:avLst/>
            </a:prstGeom>
          </p:spPr>
        </p:pic>
        <p:pic>
          <p:nvPicPr>
            <p:cNvPr id="41" name="Picture 40" descr="A group of people sitting at a table&#10;&#10;AI-generated content may be incorrect.">
              <a:extLst>
                <a:ext uri="{FF2B5EF4-FFF2-40B4-BE49-F238E27FC236}">
                  <a16:creationId xmlns:a16="http://schemas.microsoft.com/office/drawing/2014/main" id="{9B3E009A-1BAC-119E-D466-2ED3F29A5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19122" y="3051810"/>
              <a:ext cx="2550156" cy="1434463"/>
            </a:xfrm>
            <a:prstGeom prst="rect">
              <a:avLst/>
            </a:prstGeom>
          </p:spPr>
        </p:pic>
        <p:pic>
          <p:nvPicPr>
            <p:cNvPr id="43" name="Picture 42" descr="A person in a suit standing at a podium&#10;&#10;AI-generated content may be incorrect.">
              <a:extLst>
                <a:ext uri="{FF2B5EF4-FFF2-40B4-BE49-F238E27FC236}">
                  <a16:creationId xmlns:a16="http://schemas.microsoft.com/office/drawing/2014/main" id="{7842573C-ADE3-561B-3BBB-58C2172C2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224524" y="1620203"/>
              <a:ext cx="2545074" cy="1431604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0B3FA60-9756-A9A0-00A2-47EEAA98BE25}"/>
              </a:ext>
            </a:extLst>
          </p:cNvPr>
          <p:cNvSpPr/>
          <p:nvPr/>
        </p:nvSpPr>
        <p:spPr>
          <a:xfrm>
            <a:off x="1925320" y="1836499"/>
            <a:ext cx="8341360" cy="3185002"/>
          </a:xfrm>
          <a:prstGeom prst="rect">
            <a:avLst/>
          </a:prstGeom>
          <a:ln w="25400">
            <a:solidFill>
              <a:srgbClr val="00305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056"/>
                </a:solidFill>
              </a:rPr>
              <a:t>Parliaments around the world publish video recordings of their parliamentary debates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30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056"/>
                </a:solidFill>
              </a:rPr>
              <a:t>But: </a:t>
            </a:r>
            <a:r>
              <a:rPr lang="en-US" sz="2800" dirty="0">
                <a:solidFill>
                  <a:srgbClr val="003056"/>
                </a:solidFill>
              </a:rPr>
              <a:t>Mostly show the speaker, not the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30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056"/>
                </a:solidFill>
              </a:rPr>
              <a:t>To study audience attention, we need recordings of the audience</a:t>
            </a:r>
          </a:p>
        </p:txBody>
      </p:sp>
    </p:spTree>
    <p:extLst>
      <p:ext uri="{BB962C8B-B14F-4D97-AF65-F5344CB8AC3E}">
        <p14:creationId xmlns:p14="http://schemas.microsoft.com/office/powerpoint/2010/main" val="2331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40A6B-E59F-5286-35EE-D98403B40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27BD-B38F-0BD1-6110-6FF4E221A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136525"/>
            <a:ext cx="10783026" cy="781050"/>
          </a:xfrm>
        </p:spPr>
        <p:txBody>
          <a:bodyPr>
            <a:normAutofit fontScale="90000"/>
          </a:bodyPr>
          <a:lstStyle/>
          <a:p>
            <a:r>
              <a:rPr lang="en-GB" sz="4000" noProof="0" dirty="0"/>
              <a:t>Video footage Landtag Baden-Württemberg</a:t>
            </a:r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17EC6A-98BB-9719-94F1-55DD62034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F3C6E9-3CF6-EE6C-DF6E-0F738AB6C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CC40D25-199A-6E00-68DA-A0AD36AAD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0"/>
            <a:ext cx="10515600" cy="4462463"/>
          </a:xfrm>
        </p:spPr>
        <p:txBody>
          <a:bodyPr/>
          <a:lstStyle/>
          <a:p>
            <a:r>
              <a:rPr lang="en-GB" b="1" noProof="0" dirty="0"/>
              <a:t>Case:</a:t>
            </a:r>
            <a:br>
              <a:rPr lang="en-GB" b="1" noProof="0" dirty="0"/>
            </a:br>
            <a:r>
              <a:rPr lang="en-GB" noProof="0" dirty="0"/>
              <a:t>Landtag BW, German state-level parliament</a:t>
            </a:r>
            <a:endParaRPr lang="en-GB" b="1" noProof="0" dirty="0"/>
          </a:p>
          <a:p>
            <a:pPr lvl="1"/>
            <a:endParaRPr lang="en-GB" noProof="0" dirty="0">
              <a:solidFill>
                <a:srgbClr val="003056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42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DB247-54AD-5FFE-5A6D-FB4776FA1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3C971-D273-B028-1B27-CD7F4D35A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136525"/>
            <a:ext cx="10783026" cy="781050"/>
          </a:xfrm>
        </p:spPr>
        <p:txBody>
          <a:bodyPr>
            <a:noAutofit/>
          </a:bodyPr>
          <a:lstStyle/>
          <a:p>
            <a:r>
              <a:rPr lang="en-GB" sz="3600" noProof="0" dirty="0"/>
              <a:t>Video footage Landtag Baden-Württemberg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52982B-E73C-0443-4171-43775A960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7A3C6F-03A7-A234-784F-500ED05AD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12</a:t>
            </a:fld>
            <a:endParaRPr lang="en-GB" noProof="0" dirty="0"/>
          </a:p>
        </p:txBody>
      </p:sp>
      <p:pic>
        <p:nvPicPr>
          <p:cNvPr id="7" name="Grafik 6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A3342BFB-AF37-7970-03F4-D37212184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700570"/>
            <a:ext cx="5473936" cy="3872784"/>
          </a:xfrm>
          <a:prstGeom prst="rect">
            <a:avLst/>
          </a:prstGeom>
          <a:noFill/>
        </p:spPr>
      </p:pic>
      <p:pic>
        <p:nvPicPr>
          <p:cNvPr id="11" name="Grafik 10" descr="Ein Bild, das Im Haus, Konferenzsaal, Mobiliar, Kleidung enthält.&#10;&#10;Automatisch generierte Beschreibung">
            <a:extLst>
              <a:ext uri="{FF2B5EF4-FFF2-40B4-BE49-F238E27FC236}">
                <a16:creationId xmlns:a16="http://schemas.microsoft.com/office/drawing/2014/main" id="{F73A1494-C5A4-38EC-03A9-31D9D6B5D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957" y="2163912"/>
            <a:ext cx="4510843" cy="2533960"/>
          </a:xfrm>
          <a:prstGeom prst="rect">
            <a:avLst/>
          </a:prstGeom>
        </p:spPr>
      </p:pic>
      <p:pic>
        <p:nvPicPr>
          <p:cNvPr id="15" name="Grafik 14" descr="Ein Bild, das Kreis, Screenshot, Design enthält.&#10;&#10;Automatisch generierte Beschreibung">
            <a:extLst>
              <a:ext uri="{FF2B5EF4-FFF2-40B4-BE49-F238E27FC236}">
                <a16:creationId xmlns:a16="http://schemas.microsoft.com/office/drawing/2014/main" id="{AF929E96-02FA-1069-6DA0-CCB18EB9C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0" y="1700570"/>
            <a:ext cx="5473936" cy="38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BAD7C-4B5F-A6B9-EF0C-A2265243D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2B89C-AE8C-7459-8526-A4BF1AE4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136525"/>
            <a:ext cx="10783026" cy="781050"/>
          </a:xfrm>
        </p:spPr>
        <p:txBody>
          <a:bodyPr>
            <a:normAutofit fontScale="90000"/>
          </a:bodyPr>
          <a:lstStyle/>
          <a:p>
            <a:r>
              <a:rPr lang="en-GB" sz="4000" noProof="0" dirty="0"/>
              <a:t>Video footage Landtag Baden-Württemberg</a:t>
            </a:r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656F5C-37FC-D0E0-7B0B-D91BB77CE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C1E7C4-4F0C-3BB4-A333-D64084947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13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85DEF18-3492-D096-D318-DB3430E34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0"/>
            <a:ext cx="10515600" cy="4462463"/>
          </a:xfrm>
        </p:spPr>
        <p:txBody>
          <a:bodyPr/>
          <a:lstStyle/>
          <a:p>
            <a:r>
              <a:rPr lang="en-GB" b="1" noProof="0" dirty="0"/>
              <a:t>Case:</a:t>
            </a:r>
            <a:br>
              <a:rPr lang="en-GB" b="1" noProof="0" dirty="0"/>
            </a:br>
            <a:r>
              <a:rPr lang="en-GB" noProof="0" dirty="0"/>
              <a:t>Landtag BW,</a:t>
            </a:r>
            <a:r>
              <a:rPr lang="en-GB" b="1" noProof="0" dirty="0"/>
              <a:t> </a:t>
            </a:r>
            <a:r>
              <a:rPr lang="en-GB" noProof="0" dirty="0"/>
              <a:t>German state-level parliament</a:t>
            </a:r>
          </a:p>
          <a:p>
            <a:pPr marL="0" indent="0">
              <a:buNone/>
            </a:pPr>
            <a:endParaRPr lang="en-GB" b="1" noProof="0" dirty="0"/>
          </a:p>
          <a:p>
            <a:r>
              <a:rPr lang="en-GB" b="1" noProof="0" dirty="0"/>
              <a:t>Unedited video data: </a:t>
            </a:r>
            <a:r>
              <a:rPr lang="en-GB" noProof="0" dirty="0"/>
              <a:t>Cooperation with local broadcaster </a:t>
            </a:r>
            <a:r>
              <a:rPr lang="en-GB" i="1" noProof="0" dirty="0"/>
              <a:t>SWR</a:t>
            </a:r>
          </a:p>
          <a:p>
            <a:endParaRPr lang="en-GB" b="1" noProof="0" dirty="0"/>
          </a:p>
          <a:p>
            <a:r>
              <a:rPr lang="en-GB" b="1" noProof="0" dirty="0"/>
              <a:t>Video corpus: </a:t>
            </a:r>
            <a:r>
              <a:rPr lang="en-GB" noProof="0" dirty="0"/>
              <a:t>one year of plenary sessions </a:t>
            </a:r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(July 2018 to July 2019)</a:t>
            </a:r>
          </a:p>
          <a:p>
            <a:pPr lvl="1"/>
            <a:r>
              <a:rPr lang="en-GB" noProof="0" dirty="0"/>
              <a:t>30 session days</a:t>
            </a:r>
          </a:p>
          <a:p>
            <a:pPr lvl="1"/>
            <a:r>
              <a:rPr lang="en-GB" noProof="0" dirty="0"/>
              <a:t>142 debates</a:t>
            </a:r>
          </a:p>
          <a:p>
            <a:pPr lvl="1"/>
            <a:r>
              <a:rPr lang="en-GB" noProof="0" dirty="0"/>
              <a:t>1,003 speeches</a:t>
            </a:r>
          </a:p>
          <a:p>
            <a:pPr lvl="1"/>
            <a:endParaRPr lang="en-GB" noProof="0" dirty="0">
              <a:solidFill>
                <a:srgbClr val="003056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3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EFC85-44D5-9886-7A60-A6EA05972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9A249-20E0-C906-F094-582987A09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Case: Landtag Baden-Württemberg 2018/19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1D700A4-6E53-9BFA-B71B-961523BBA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0E8539-8616-E88A-55D2-5990365FC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D9B994A-E215-DA6A-2AC8-4EBB40B8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776" y="1714500"/>
            <a:ext cx="6096429" cy="4462463"/>
          </a:xfrm>
        </p:spPr>
        <p:txBody>
          <a:bodyPr>
            <a:normAutofit/>
          </a:bodyPr>
          <a:lstStyle/>
          <a:p>
            <a:r>
              <a:rPr lang="en-US" b="1" dirty="0"/>
              <a:t>143 seats</a:t>
            </a:r>
          </a:p>
          <a:p>
            <a:r>
              <a:rPr lang="en-US" b="1" dirty="0"/>
              <a:t>Five party groups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Green Party </a:t>
            </a:r>
            <a:r>
              <a:rPr lang="en-US" dirty="0">
                <a:solidFill>
                  <a:srgbClr val="003056">
                    <a:alpha val="50000"/>
                  </a:srgbClr>
                </a:solidFill>
              </a:rPr>
              <a:t>(47 seats, 32.9%)</a:t>
            </a:r>
          </a:p>
          <a:p>
            <a:pPr lvl="1"/>
            <a:r>
              <a:rPr lang="en-US"/>
              <a:t>Christian Democrats </a:t>
            </a:r>
            <a:r>
              <a:rPr lang="en-US" dirty="0">
                <a:solidFill>
                  <a:srgbClr val="003056">
                    <a:alpha val="50000"/>
                  </a:srgbClr>
                </a:solidFill>
              </a:rPr>
              <a:t>(43 seats, 31.1%)</a:t>
            </a:r>
          </a:p>
          <a:p>
            <a:pPr lvl="1"/>
            <a:r>
              <a:rPr lang="en-US" dirty="0" err="1"/>
              <a:t>AfD</a:t>
            </a:r>
            <a:r>
              <a:rPr lang="en-US" dirty="0"/>
              <a:t> </a:t>
            </a:r>
            <a:r>
              <a:rPr lang="en-US" dirty="0">
                <a:solidFill>
                  <a:srgbClr val="003056">
                    <a:alpha val="50000"/>
                  </a:srgbClr>
                </a:solidFill>
              </a:rPr>
              <a:t>(20 seats, 14.0%)</a:t>
            </a:r>
          </a:p>
          <a:p>
            <a:pPr lvl="1"/>
            <a:r>
              <a:rPr lang="en-US" dirty="0"/>
              <a:t>Social Democrats </a:t>
            </a:r>
            <a:r>
              <a:rPr lang="en-US" dirty="0">
                <a:solidFill>
                  <a:srgbClr val="003056">
                    <a:alpha val="50000"/>
                  </a:srgbClr>
                </a:solidFill>
              </a:rPr>
              <a:t>(19 seats, 13.3%)</a:t>
            </a:r>
          </a:p>
          <a:p>
            <a:pPr lvl="1"/>
            <a:r>
              <a:rPr lang="en-US" dirty="0"/>
              <a:t>Liberals </a:t>
            </a:r>
            <a:r>
              <a:rPr lang="en-US" dirty="0">
                <a:solidFill>
                  <a:srgbClr val="003056">
                    <a:alpha val="50000"/>
                  </a:srgbClr>
                </a:solidFill>
              </a:rPr>
              <a:t>(12 seats, 8.4%)</a:t>
            </a:r>
          </a:p>
          <a:p>
            <a:r>
              <a:rPr lang="en-US" b="1" dirty="0"/>
              <a:t>Governing coalition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Greens and Christian Democrats</a:t>
            </a:r>
          </a:p>
        </p:txBody>
      </p:sp>
      <p:pic>
        <p:nvPicPr>
          <p:cNvPr id="8" name="Grafik 7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F758F927-4593-7B3A-920A-97FB2E5E6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47174"/>
            <a:ext cx="4779577" cy="4779577"/>
          </a:xfrm>
          <a:prstGeom prst="rect">
            <a:avLst/>
          </a:prstGeom>
        </p:spPr>
      </p:pic>
      <p:pic>
        <p:nvPicPr>
          <p:cNvPr id="11" name="Grafik 10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1BCD22B2-1A4E-EC38-C70B-3CE886972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47173"/>
            <a:ext cx="4779578" cy="47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2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3F0CF-3611-EE33-BD2D-2C445FB2D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331C6-84B4-16D7-7289-2A8F0470B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Case: Landtag Baden-Württemberg 2018/19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96CBF4-B009-195D-D2B6-C5A19E35A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AD89E1-F305-69E5-3E3A-2588FE4B1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F98DE4D-07DB-DE00-BDFA-7B61341D2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776" y="1714500"/>
            <a:ext cx="6096429" cy="4462463"/>
          </a:xfrm>
        </p:spPr>
        <p:txBody>
          <a:bodyPr>
            <a:normAutofit/>
          </a:bodyPr>
          <a:lstStyle/>
          <a:p>
            <a:r>
              <a:rPr lang="en-US" b="1" dirty="0"/>
              <a:t>Share of women: 25.8%</a:t>
            </a:r>
            <a:r>
              <a:rPr lang="en-US" dirty="0"/>
              <a:t>, </a:t>
            </a:r>
          </a:p>
          <a:p>
            <a:r>
              <a:rPr lang="en-US" dirty="0"/>
              <a:t>But highly unequal between parties:</a:t>
            </a:r>
          </a:p>
          <a:p>
            <a:pPr lvl="1"/>
            <a:r>
              <a:rPr lang="en-US" dirty="0"/>
              <a:t>Green Party: 22/47 </a:t>
            </a:r>
            <a:r>
              <a:rPr lang="en-US" dirty="0">
                <a:solidFill>
                  <a:srgbClr val="003056">
                    <a:alpha val="50000"/>
                  </a:srgbClr>
                </a:solidFill>
              </a:rPr>
              <a:t>(46.8%)</a:t>
            </a:r>
          </a:p>
          <a:p>
            <a:pPr lvl="1"/>
            <a:r>
              <a:rPr lang="en-US" dirty="0"/>
              <a:t>Christian Democrats: 10/43 </a:t>
            </a:r>
            <a:r>
              <a:rPr lang="en-US" dirty="0">
                <a:solidFill>
                  <a:srgbClr val="003056">
                    <a:alpha val="50000"/>
                  </a:srgbClr>
                </a:solidFill>
              </a:rPr>
              <a:t>(23.3%)</a:t>
            </a:r>
          </a:p>
          <a:p>
            <a:pPr lvl="1"/>
            <a:r>
              <a:rPr lang="en-US" dirty="0" err="1"/>
              <a:t>AfD</a:t>
            </a:r>
            <a:r>
              <a:rPr lang="en-US" dirty="0"/>
              <a:t>: 2/20 </a:t>
            </a:r>
            <a:r>
              <a:rPr lang="en-US" dirty="0">
                <a:solidFill>
                  <a:srgbClr val="003056">
                    <a:alpha val="50000"/>
                  </a:srgbClr>
                </a:solidFill>
              </a:rPr>
              <a:t>(10.0%)</a:t>
            </a:r>
          </a:p>
          <a:p>
            <a:pPr lvl="1"/>
            <a:r>
              <a:rPr lang="en-US" dirty="0"/>
              <a:t>Social Democrats 2/19 </a:t>
            </a:r>
            <a:r>
              <a:rPr lang="en-US" dirty="0">
                <a:solidFill>
                  <a:srgbClr val="003056">
                    <a:alpha val="50000"/>
                  </a:srgbClr>
                </a:solidFill>
              </a:rPr>
              <a:t>(10.5%)</a:t>
            </a:r>
          </a:p>
          <a:p>
            <a:pPr lvl="1"/>
            <a:r>
              <a:rPr lang="en-US" dirty="0"/>
              <a:t>Liberals: 1/12 </a:t>
            </a:r>
            <a:r>
              <a:rPr lang="en-US" dirty="0">
                <a:solidFill>
                  <a:srgbClr val="003056">
                    <a:alpha val="50000"/>
                  </a:srgbClr>
                </a:solidFill>
              </a:rPr>
              <a:t>(8.3%)</a:t>
            </a:r>
          </a:p>
        </p:txBody>
      </p:sp>
      <p:pic>
        <p:nvPicPr>
          <p:cNvPr id="8" name="Grafik 7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3A24DD0C-B32D-CBF3-5928-0C2C9FE69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47174"/>
            <a:ext cx="4779577" cy="4779577"/>
          </a:xfrm>
          <a:prstGeom prst="rect">
            <a:avLst/>
          </a:prstGeom>
        </p:spPr>
      </p:pic>
      <p:pic>
        <p:nvPicPr>
          <p:cNvPr id="11" name="Grafik 10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03EE23D3-8038-83F0-F108-CB7CE5390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47173"/>
            <a:ext cx="4779578" cy="47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3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67E2F-A76B-27B3-40D4-E6A31BC9D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24C47-512F-DCA7-427E-86543B97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6639" y="1976845"/>
            <a:ext cx="7942217" cy="2332595"/>
          </a:xfrm>
        </p:spPr>
        <p:txBody>
          <a:bodyPr>
            <a:noAutofit/>
          </a:bodyPr>
          <a:lstStyle/>
          <a:p>
            <a:pPr algn="l"/>
            <a:r>
              <a:rPr lang="en-GB" sz="4500" noProof="0">
                <a:solidFill>
                  <a:srgbClr val="E97E50"/>
                </a:solidFill>
                <a:latin typeface="+mn-lt"/>
              </a:rPr>
              <a:t>Measurement: </a:t>
            </a:r>
            <a:br>
              <a:rPr lang="en-GB" sz="4500" b="0" noProof="0">
                <a:latin typeface="+mn-lt"/>
              </a:rPr>
            </a:br>
            <a:r>
              <a:rPr lang="en-GB" sz="4500" b="0" noProof="0">
                <a:latin typeface="+mn-lt"/>
              </a:rPr>
              <a:t>Using computer vision to </a:t>
            </a:r>
            <a:br>
              <a:rPr lang="en-GB" sz="4500" b="0" noProof="0">
                <a:latin typeface="+mn-lt"/>
              </a:rPr>
            </a:br>
            <a:r>
              <a:rPr lang="en-GB" sz="4500" b="0" noProof="0">
                <a:latin typeface="+mn-lt"/>
              </a:rPr>
              <a:t>measure attention in parliament</a:t>
            </a:r>
          </a:p>
        </p:txBody>
      </p:sp>
    </p:spTree>
    <p:extLst>
      <p:ext uri="{BB962C8B-B14F-4D97-AF65-F5344CB8AC3E}">
        <p14:creationId xmlns:p14="http://schemas.microsoft.com/office/powerpoint/2010/main" val="2402539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ACBC0D-EED0-5D20-9017-121B5887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goals of measurement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8C885A-FD0D-AF3B-1B9B-EFEFA844A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887958-731B-6D6B-6BCC-0E62D9AC9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0364983-3710-9249-C365-C51AA56AA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0"/>
            <a:ext cx="5797731" cy="44624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Face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Face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Attention classification</a:t>
            </a:r>
          </a:p>
        </p:txBody>
      </p:sp>
      <p:pic>
        <p:nvPicPr>
          <p:cNvPr id="7" name="Grafik 6" descr="Ein Bild, das Kleidung, Person, Mann, Unternehmer enthält.&#10;&#10;Automatisch generierte Beschreibung">
            <a:extLst>
              <a:ext uri="{FF2B5EF4-FFF2-40B4-BE49-F238E27FC236}">
                <a16:creationId xmlns:a16="http://schemas.microsoft.com/office/drawing/2014/main" id="{CB823C6B-61D9-6C36-6766-A1FDC877E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63" y="1714499"/>
            <a:ext cx="4081737" cy="446246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82EF70B-9BC5-549F-1B8C-F2F6D5FAC7BC}"/>
              </a:ext>
            </a:extLst>
          </p:cNvPr>
          <p:cNvSpPr/>
          <p:nvPr/>
        </p:nvSpPr>
        <p:spPr>
          <a:xfrm>
            <a:off x="9698083" y="1959429"/>
            <a:ext cx="778328" cy="962297"/>
          </a:xfrm>
          <a:prstGeom prst="rect">
            <a:avLst/>
          </a:prstGeom>
          <a:noFill/>
          <a:ln w="50800">
            <a:solidFill>
              <a:srgbClr val="E97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694522E-29A0-B507-7CEE-719EF54BDB21}"/>
              </a:ext>
            </a:extLst>
          </p:cNvPr>
          <p:cNvSpPr/>
          <p:nvPr/>
        </p:nvSpPr>
        <p:spPr>
          <a:xfrm>
            <a:off x="7925889" y="1876698"/>
            <a:ext cx="778328" cy="962297"/>
          </a:xfrm>
          <a:prstGeom prst="rect">
            <a:avLst/>
          </a:prstGeom>
          <a:noFill/>
          <a:ln w="50800">
            <a:solidFill>
              <a:srgbClr val="E97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3A5008B-4098-9B6B-8761-B665EB278F6A}"/>
              </a:ext>
            </a:extLst>
          </p:cNvPr>
          <p:cNvSpPr/>
          <p:nvPr/>
        </p:nvSpPr>
        <p:spPr>
          <a:xfrm>
            <a:off x="7925889" y="3018382"/>
            <a:ext cx="778328" cy="962297"/>
          </a:xfrm>
          <a:prstGeom prst="rect">
            <a:avLst/>
          </a:prstGeom>
          <a:noFill/>
          <a:ln w="50800">
            <a:solidFill>
              <a:srgbClr val="E97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2CAF388-F99E-6B3B-6943-8D943F3BF921}"/>
              </a:ext>
            </a:extLst>
          </p:cNvPr>
          <p:cNvSpPr/>
          <p:nvPr/>
        </p:nvSpPr>
        <p:spPr>
          <a:xfrm>
            <a:off x="9698083" y="3141595"/>
            <a:ext cx="778328" cy="962297"/>
          </a:xfrm>
          <a:prstGeom prst="rect">
            <a:avLst/>
          </a:prstGeom>
          <a:noFill/>
          <a:ln w="50800">
            <a:solidFill>
              <a:srgbClr val="E97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5E92D5F-5000-D240-4BF8-D181B46CF12F}"/>
              </a:ext>
            </a:extLst>
          </p:cNvPr>
          <p:cNvSpPr/>
          <p:nvPr/>
        </p:nvSpPr>
        <p:spPr>
          <a:xfrm>
            <a:off x="8852807" y="3836127"/>
            <a:ext cx="778328" cy="962297"/>
          </a:xfrm>
          <a:prstGeom prst="rect">
            <a:avLst/>
          </a:prstGeom>
          <a:noFill/>
          <a:ln w="50800">
            <a:solidFill>
              <a:srgbClr val="E97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AA66EEA1-545D-640A-3090-AFA968991690}"/>
              </a:ext>
            </a:extLst>
          </p:cNvPr>
          <p:cNvSpPr/>
          <p:nvPr/>
        </p:nvSpPr>
        <p:spPr>
          <a:xfrm>
            <a:off x="8315053" y="2627380"/>
            <a:ext cx="1201782" cy="301308"/>
          </a:xfrm>
          <a:prstGeom prst="roundRect">
            <a:avLst/>
          </a:prstGeom>
          <a:solidFill>
            <a:srgbClr val="E97E50"/>
          </a:solidFill>
          <a:ln>
            <a:solidFill>
              <a:srgbClr val="E97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3056"/>
                </a:solidFill>
              </a:rPr>
              <a:t>Legislator A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015F2022-576F-0FF4-1C98-549ACFB190FA}"/>
              </a:ext>
            </a:extLst>
          </p:cNvPr>
          <p:cNvSpPr/>
          <p:nvPr/>
        </p:nvSpPr>
        <p:spPr>
          <a:xfrm>
            <a:off x="9848577" y="2750593"/>
            <a:ext cx="1201782" cy="301308"/>
          </a:xfrm>
          <a:prstGeom prst="roundRect">
            <a:avLst/>
          </a:prstGeom>
          <a:solidFill>
            <a:srgbClr val="E97E50"/>
          </a:solidFill>
          <a:ln>
            <a:solidFill>
              <a:srgbClr val="E97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3056"/>
                </a:solidFill>
              </a:rPr>
              <a:t>Legislator B</a:t>
            </a: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B7C4AFAF-CB23-26AE-A817-E014B7B7B69E}"/>
              </a:ext>
            </a:extLst>
          </p:cNvPr>
          <p:cNvSpPr/>
          <p:nvPr/>
        </p:nvSpPr>
        <p:spPr>
          <a:xfrm>
            <a:off x="7358743" y="3843951"/>
            <a:ext cx="1255325" cy="301308"/>
          </a:xfrm>
          <a:prstGeom prst="roundRect">
            <a:avLst/>
          </a:prstGeom>
          <a:solidFill>
            <a:srgbClr val="E97E50"/>
          </a:solidFill>
          <a:ln>
            <a:solidFill>
              <a:srgbClr val="E97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3056"/>
                </a:solidFill>
              </a:rPr>
              <a:t>Legislator C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C01F5CDE-B59D-A2A8-2241-94E4E224DDCA}"/>
              </a:ext>
            </a:extLst>
          </p:cNvPr>
          <p:cNvSpPr/>
          <p:nvPr/>
        </p:nvSpPr>
        <p:spPr>
          <a:xfrm>
            <a:off x="9969819" y="3981972"/>
            <a:ext cx="1242059" cy="301308"/>
          </a:xfrm>
          <a:prstGeom prst="roundRect">
            <a:avLst/>
          </a:prstGeom>
          <a:solidFill>
            <a:srgbClr val="E97E50"/>
          </a:solidFill>
          <a:ln>
            <a:solidFill>
              <a:srgbClr val="E97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3056"/>
                </a:solidFill>
              </a:rPr>
              <a:t>Legislator D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DDB653C6-0AC4-DB62-F255-207E199F76B8}"/>
              </a:ext>
            </a:extLst>
          </p:cNvPr>
          <p:cNvSpPr/>
          <p:nvPr/>
        </p:nvSpPr>
        <p:spPr>
          <a:xfrm>
            <a:off x="8315053" y="4667139"/>
            <a:ext cx="1201782" cy="301308"/>
          </a:xfrm>
          <a:prstGeom prst="roundRect">
            <a:avLst/>
          </a:prstGeom>
          <a:solidFill>
            <a:srgbClr val="E97E50"/>
          </a:solidFill>
          <a:ln>
            <a:solidFill>
              <a:srgbClr val="E97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3056"/>
                </a:solidFill>
              </a:rPr>
              <a:t>Legislator 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AFC697-A529-B6CB-5056-41CD3BBB7AAE}"/>
              </a:ext>
            </a:extLst>
          </p:cNvPr>
          <p:cNvSpPr/>
          <p:nvPr/>
        </p:nvSpPr>
        <p:spPr>
          <a:xfrm>
            <a:off x="7641227" y="1620611"/>
            <a:ext cx="512173" cy="512173"/>
          </a:xfrm>
          <a:prstGeom prst="ellipse">
            <a:avLst/>
          </a:prstGeom>
          <a:solidFill>
            <a:srgbClr val="00305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✗</a:t>
            </a: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6CBF7C3-5C38-E02D-14FC-5904419714AD}"/>
              </a:ext>
            </a:extLst>
          </p:cNvPr>
          <p:cNvSpPr/>
          <p:nvPr/>
        </p:nvSpPr>
        <p:spPr>
          <a:xfrm>
            <a:off x="9403763" y="1628649"/>
            <a:ext cx="512173" cy="512173"/>
          </a:xfrm>
          <a:prstGeom prst="ellipse">
            <a:avLst/>
          </a:prstGeom>
          <a:solidFill>
            <a:srgbClr val="00305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✗</a:t>
            </a: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D6033D-F7E5-4A5B-637C-2E8888807055}"/>
              </a:ext>
            </a:extLst>
          </p:cNvPr>
          <p:cNvSpPr/>
          <p:nvPr/>
        </p:nvSpPr>
        <p:spPr>
          <a:xfrm>
            <a:off x="7579179" y="2809898"/>
            <a:ext cx="512173" cy="512173"/>
          </a:xfrm>
          <a:prstGeom prst="ellipse">
            <a:avLst/>
          </a:prstGeom>
          <a:solidFill>
            <a:srgbClr val="00305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✗</a:t>
            </a:r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A07DFA3-7D1F-8E78-0042-721302A4A442}"/>
              </a:ext>
            </a:extLst>
          </p:cNvPr>
          <p:cNvSpPr/>
          <p:nvPr/>
        </p:nvSpPr>
        <p:spPr>
          <a:xfrm>
            <a:off x="8617473" y="3587864"/>
            <a:ext cx="512173" cy="512173"/>
          </a:xfrm>
          <a:prstGeom prst="ellipse">
            <a:avLst/>
          </a:prstGeom>
          <a:solidFill>
            <a:srgbClr val="00305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✓</a:t>
            </a:r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CEEBC1C-5111-410A-D6F3-A52240AD57CE}"/>
              </a:ext>
            </a:extLst>
          </p:cNvPr>
          <p:cNvSpPr/>
          <p:nvPr/>
        </p:nvSpPr>
        <p:spPr>
          <a:xfrm>
            <a:off x="9426620" y="2967494"/>
            <a:ext cx="512173" cy="512173"/>
          </a:xfrm>
          <a:prstGeom prst="ellipse">
            <a:avLst/>
          </a:prstGeom>
          <a:solidFill>
            <a:srgbClr val="00305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21077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D2D37D-F363-ADDC-928F-304E4F84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attention in parliament</a:t>
            </a:r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5DAFAC-3EC8-4FA3-3D75-1208B2A56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679FDE-C640-B9C2-FB87-2140E07A3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19D7C7B-F7F9-C945-DB7C-74FB455A0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1"/>
            <a:ext cx="10515600" cy="123770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noProof="0" dirty="0"/>
              <a:t>Face detection</a:t>
            </a:r>
            <a:r>
              <a:rPr lang="en-GB" noProof="0" dirty="0"/>
              <a:t>: Detect faces in the video</a:t>
            </a:r>
          </a:p>
          <a:p>
            <a:pPr lvl="1"/>
            <a:r>
              <a:rPr lang="en-GB" i="1" noProof="0" dirty="0" err="1"/>
              <a:t>TinyFace</a:t>
            </a:r>
            <a:r>
              <a:rPr lang="en-GB" i="1" noProof="0" dirty="0"/>
              <a:t> </a:t>
            </a:r>
            <a:r>
              <a:rPr lang="en-GB" noProof="0" dirty="0"/>
              <a:t>architecture </a:t>
            </a:r>
            <a:r>
              <a:rPr lang="en-GB" sz="1800" noProof="0" dirty="0">
                <a:solidFill>
                  <a:srgbClr val="003056">
                    <a:alpha val="50000"/>
                  </a:srgbClr>
                </a:solidFill>
              </a:rPr>
              <a:t>(Hu and Ramanan, 2017)</a:t>
            </a:r>
            <a:endParaRPr lang="en-GB" sz="1800" i="1" noProof="0" dirty="0">
              <a:solidFill>
                <a:srgbClr val="003056">
                  <a:alpha val="50000"/>
                </a:srgbClr>
              </a:solidFill>
            </a:endParaRPr>
          </a:p>
        </p:txBody>
      </p:sp>
      <p:pic>
        <p:nvPicPr>
          <p:cNvPr id="7" name="Grafik 6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A89FA09F-D766-C8A4-9331-6692DB4B4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296" y="2656953"/>
            <a:ext cx="2750931" cy="2925241"/>
          </a:xfrm>
          <a:prstGeom prst="rect">
            <a:avLst/>
          </a:prstGeom>
        </p:spPr>
      </p:pic>
      <p:pic>
        <p:nvPicPr>
          <p:cNvPr id="9" name="Grafik 8" descr="Ein Bild, das Im Haus, Mobiliar, Person, Bildung enthält.&#10;&#10;Automatisch generierte Beschreibung">
            <a:extLst>
              <a:ext uri="{FF2B5EF4-FFF2-40B4-BE49-F238E27FC236}">
                <a16:creationId xmlns:a16="http://schemas.microsoft.com/office/drawing/2014/main" id="{E705482C-9F4A-4977-5FC0-2A2E62D34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660" y="2656953"/>
            <a:ext cx="2953539" cy="292524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CDC4104-F51B-15BC-3D54-864C86FE659A}"/>
              </a:ext>
            </a:extLst>
          </p:cNvPr>
          <p:cNvSpPr txBox="1"/>
          <p:nvPr/>
        </p:nvSpPr>
        <p:spPr>
          <a:xfrm>
            <a:off x="2467861" y="5646106"/>
            <a:ext cx="2497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noProof="0" dirty="0" err="1">
                <a:solidFill>
                  <a:srgbClr val="003056">
                    <a:alpha val="50000"/>
                  </a:srgbClr>
                </a:solidFill>
              </a:rPr>
              <a:t>TinyFace</a:t>
            </a:r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 application</a:t>
            </a:r>
          </a:p>
          <a:p>
            <a:pPr algn="ctr"/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(Hu and Ramanan, 2017)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34CBFBE-F86F-0DE1-0D4E-DD2EFA6C305D}"/>
              </a:ext>
            </a:extLst>
          </p:cNvPr>
          <p:cNvSpPr txBox="1"/>
          <p:nvPr/>
        </p:nvSpPr>
        <p:spPr>
          <a:xfrm>
            <a:off x="7576053" y="5646105"/>
            <a:ext cx="2069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noProof="0" dirty="0" err="1">
                <a:solidFill>
                  <a:srgbClr val="003056">
                    <a:alpha val="50000"/>
                  </a:srgbClr>
                </a:solidFill>
              </a:rPr>
              <a:t>TinyFace</a:t>
            </a:r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 application</a:t>
            </a:r>
          </a:p>
          <a:p>
            <a:pPr algn="ctr"/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Landtag BW</a:t>
            </a:r>
          </a:p>
        </p:txBody>
      </p:sp>
    </p:spTree>
    <p:extLst>
      <p:ext uri="{BB962C8B-B14F-4D97-AF65-F5344CB8AC3E}">
        <p14:creationId xmlns:p14="http://schemas.microsoft.com/office/powerpoint/2010/main" val="321475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B1A97-FF1B-5A37-A3C0-B26C7FE8F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9A54A-D61F-9A52-6129-1CB4E641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attention in parliament</a:t>
            </a:r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182FEC-5823-F4AB-DE10-076A7FE14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0DF013-A6A2-E578-29A9-FAB8E50C7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19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280D2B4-CE54-EB8F-9E1F-0760DC9F5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0"/>
            <a:ext cx="10515600" cy="438149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noProof="0" dirty="0">
                <a:solidFill>
                  <a:srgbClr val="003056">
                    <a:alpha val="50000"/>
                  </a:srgbClr>
                </a:solidFill>
              </a:rPr>
              <a:t>Face detection</a:t>
            </a:r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: Detect faces in the video</a:t>
            </a:r>
            <a:endParaRPr lang="en-GB" sz="1800" noProof="0" dirty="0">
              <a:solidFill>
                <a:srgbClr val="003056">
                  <a:alpha val="50000"/>
                </a:srgb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noProof="0" dirty="0"/>
              <a:t>Face recognition:</a:t>
            </a:r>
            <a:r>
              <a:rPr lang="en-GB" noProof="0" dirty="0"/>
              <a:t> Identify legislators based on their face</a:t>
            </a:r>
            <a:endParaRPr lang="en-GB" b="1" noProof="0" dirty="0"/>
          </a:p>
          <a:p>
            <a:pPr lvl="1"/>
            <a:r>
              <a:rPr lang="en-GB" dirty="0"/>
              <a:t>One of the most deeply studied areas in computer vision in the past decades</a:t>
            </a:r>
          </a:p>
          <a:p>
            <a:pPr lvl="1"/>
            <a:r>
              <a:rPr lang="en-GB" b="1" dirty="0"/>
              <a:t>Convolutional Neural Network (CNN)</a:t>
            </a:r>
            <a:r>
              <a:rPr lang="en-GB" dirty="0"/>
              <a:t> to predict the </a:t>
            </a:r>
            <a:r>
              <a:rPr lang="en-GB" b="1" dirty="0"/>
              <a:t>identity of legislators based on detected faces</a:t>
            </a:r>
            <a:endParaRPr lang="en-GB" b="1" noProof="0" dirty="0"/>
          </a:p>
          <a:p>
            <a:pPr lvl="1"/>
            <a:endParaRPr lang="en-GB" sz="1800" noProof="0" dirty="0">
              <a:solidFill>
                <a:srgbClr val="003056">
                  <a:alpha val="50000"/>
                </a:srgbClr>
              </a:solidFill>
            </a:endParaRPr>
          </a:p>
          <a:p>
            <a:pPr lvl="1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758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FDD20-4C12-3DD7-0F0D-717718CC9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6BE02C0-36CA-D15F-6171-DCAD06A05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0FA8D7E-E774-EA50-16B9-1602E372B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2</a:t>
            </a:fld>
            <a:endParaRPr lang="en-GB" noProof="0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1C16D9A-B014-A5CD-EB99-C392DCA1D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24" y="488915"/>
            <a:ext cx="8325788" cy="29400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81A7BCD-B603-BB11-C277-A6153FE9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459" y="2484782"/>
            <a:ext cx="6286048" cy="36072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3FD342-E894-A6E0-410D-725059E4B0F6}"/>
              </a:ext>
            </a:extLst>
          </p:cNvPr>
          <p:cNvSpPr txBox="1"/>
          <p:nvPr/>
        </p:nvSpPr>
        <p:spPr>
          <a:xfrm>
            <a:off x="5099835" y="3464938"/>
            <a:ext cx="610713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”When a woman speaks, many men turn around, chat, and stop listening”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D522B-3ABD-6D6A-211A-C7D60D386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391EAA-E652-1710-B17B-D1A60C5F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attention in parliament</a:t>
            </a:r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45288FE-4F21-FA12-7EB5-AAE6DBE1D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81FE0B-26AD-0D78-EB8C-1733B6D57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20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EBCBD58-75EC-F6A8-D355-A5E4ADBDA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0"/>
            <a:ext cx="10515600" cy="438149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noProof="0" dirty="0">
                <a:solidFill>
                  <a:srgbClr val="003056">
                    <a:alpha val="50000"/>
                  </a:srgbClr>
                </a:solidFill>
              </a:rPr>
              <a:t>Face detection</a:t>
            </a:r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: Detect faces in the video</a:t>
            </a:r>
            <a:endParaRPr lang="en-GB" sz="1800" noProof="0" dirty="0">
              <a:solidFill>
                <a:srgbClr val="003056">
                  <a:alpha val="50000"/>
                </a:srgb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noProof="0" dirty="0"/>
              <a:t>Face recognition:</a:t>
            </a:r>
            <a:r>
              <a:rPr lang="en-GB" noProof="0" dirty="0"/>
              <a:t> Identify legislators based on their face</a:t>
            </a:r>
            <a:endParaRPr lang="en-GB" b="1" noProof="0" dirty="0"/>
          </a:p>
          <a:p>
            <a:pPr lvl="1"/>
            <a:endParaRPr lang="en-GB" sz="1800" noProof="0" dirty="0">
              <a:solidFill>
                <a:srgbClr val="003056">
                  <a:alpha val="50000"/>
                </a:srgbClr>
              </a:solidFill>
            </a:endParaRPr>
          </a:p>
          <a:p>
            <a:pPr lvl="1"/>
            <a:endParaRPr lang="en-GB" noProof="0" dirty="0"/>
          </a:p>
        </p:txBody>
      </p:sp>
      <p:pic>
        <p:nvPicPr>
          <p:cNvPr id="7" name="Picture 6" descr="A diagram of a complex structure&#10;&#10;AI-generated content may be incorrect.">
            <a:extLst>
              <a:ext uri="{FF2B5EF4-FFF2-40B4-BE49-F238E27FC236}">
                <a16:creationId xmlns:a16="http://schemas.microsoft.com/office/drawing/2014/main" id="{307C2CDE-DE70-C32A-355B-2F93825A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309" y="2817301"/>
            <a:ext cx="9237382" cy="34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63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778DC-F7A3-2A79-55B6-7B4377F70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E6603-33C2-F250-6250-FB4C728F0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attention in parliament</a:t>
            </a:r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4883D6-3B18-9474-D507-2C4814A05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196B23-121F-48DF-7421-7159F2C23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21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C9D92A4-303B-9FB7-5E27-35A1841B9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0"/>
            <a:ext cx="10515600" cy="464185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noProof="0" dirty="0">
                <a:solidFill>
                  <a:srgbClr val="003056">
                    <a:alpha val="50000"/>
                  </a:srgbClr>
                </a:solidFill>
              </a:rPr>
              <a:t>Face detection</a:t>
            </a:r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: Detect faces in the video</a:t>
            </a:r>
            <a:endParaRPr lang="en-GB" sz="1800" noProof="0" dirty="0">
              <a:solidFill>
                <a:srgbClr val="003056">
                  <a:alpha val="50000"/>
                </a:srgb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noProof="0" dirty="0"/>
              <a:t>Face recognition:</a:t>
            </a:r>
            <a:r>
              <a:rPr lang="en-GB" noProof="0" dirty="0"/>
              <a:t> Identify legislators based on their face</a:t>
            </a:r>
            <a:endParaRPr lang="en-GB" b="1" noProof="0" dirty="0"/>
          </a:p>
          <a:p>
            <a:pPr lvl="1"/>
            <a:r>
              <a:rPr lang="en-GB" dirty="0"/>
              <a:t>One of the most deeply studied areas in computer vision in the past decades</a:t>
            </a:r>
          </a:p>
          <a:p>
            <a:pPr lvl="1"/>
            <a:r>
              <a:rPr lang="en-GB" b="1" dirty="0"/>
              <a:t>Convolutional Neural Network (CNN)</a:t>
            </a:r>
            <a:r>
              <a:rPr lang="en-GB" dirty="0"/>
              <a:t> to predict the </a:t>
            </a:r>
            <a:r>
              <a:rPr lang="en-GB" b="1" dirty="0"/>
              <a:t>identity of legislators based on detected faces</a:t>
            </a:r>
          </a:p>
          <a:p>
            <a:pPr lvl="1"/>
            <a:r>
              <a:rPr lang="en-GB" b="1" noProof="0" dirty="0"/>
              <a:t>Training data </a:t>
            </a:r>
            <a:r>
              <a:rPr lang="en-GB" noProof="0" dirty="0"/>
              <a:t>set based on both </a:t>
            </a:r>
            <a:r>
              <a:rPr lang="en-GB" b="1" noProof="0" dirty="0"/>
              <a:t>photos and video clips of all legislators in the </a:t>
            </a:r>
            <a:r>
              <a:rPr lang="en-GB" b="1" i="1" noProof="0" dirty="0"/>
              <a:t>Landtag</a:t>
            </a:r>
          </a:p>
          <a:p>
            <a:pPr lvl="1"/>
            <a:r>
              <a:rPr lang="en-GB" noProof="0" dirty="0"/>
              <a:t>Transfer learning approach: </a:t>
            </a:r>
            <a:br>
              <a:rPr lang="en-GB" noProof="0" dirty="0"/>
            </a:br>
            <a:r>
              <a:rPr lang="en-GB" noProof="0" dirty="0"/>
              <a:t>	</a:t>
            </a:r>
            <a:r>
              <a:rPr lang="en-GB" b="1" i="1" noProof="0" dirty="0"/>
              <a:t>ResNet-18</a:t>
            </a:r>
            <a:r>
              <a:rPr lang="en-GB" b="1" noProof="0" dirty="0"/>
              <a:t> </a:t>
            </a:r>
            <a:r>
              <a:rPr lang="en-GB" noProof="0" dirty="0"/>
              <a:t>pre-trained on </a:t>
            </a:r>
            <a:r>
              <a:rPr lang="en-GB" b="1" i="1" noProof="0" dirty="0"/>
              <a:t>ImageNet </a:t>
            </a:r>
            <a:r>
              <a:rPr lang="en-GB" noProof="0" dirty="0"/>
              <a:t>data set and</a:t>
            </a:r>
            <a:r>
              <a:rPr lang="en-GB" b="1" noProof="0" dirty="0"/>
              <a:t> fine-tuned </a:t>
            </a:r>
            <a:r>
              <a:rPr lang="en-GB" noProof="0" dirty="0"/>
              <a:t>with</a:t>
            </a:r>
            <a:r>
              <a:rPr lang="en-GB" b="1" noProof="0" dirty="0"/>
              <a:t> </a:t>
            </a:r>
            <a:r>
              <a:rPr lang="en-GB" noProof="0" dirty="0"/>
              <a:t>the</a:t>
            </a:r>
            <a:r>
              <a:rPr lang="en-GB" b="1" noProof="0" dirty="0"/>
              <a:t> 	legislator data</a:t>
            </a:r>
            <a:r>
              <a:rPr lang="en-GB" noProof="0" dirty="0"/>
              <a:t> set </a:t>
            </a:r>
            <a:r>
              <a:rPr lang="en-GB" sz="1800" noProof="0" dirty="0">
                <a:solidFill>
                  <a:srgbClr val="003056">
                    <a:alpha val="50000"/>
                  </a:srgbClr>
                </a:solidFill>
              </a:rPr>
              <a:t>(He et al., 2016; Deng et al., 2009)</a:t>
            </a:r>
          </a:p>
          <a:p>
            <a:pPr lvl="1"/>
            <a:r>
              <a:rPr lang="en-GB" dirty="0"/>
              <a:t>Performance: </a:t>
            </a:r>
            <a:r>
              <a:rPr lang="en-GB" b="1" dirty="0"/>
              <a:t>99.7% correct classification </a:t>
            </a:r>
            <a:r>
              <a:rPr lang="en-GB" dirty="0"/>
              <a:t>on test set (true-positive rate)</a:t>
            </a:r>
            <a:br>
              <a:rPr lang="en-GB" dirty="0"/>
            </a:br>
            <a:r>
              <a:rPr lang="en-GB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details⎘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  <a:endParaRPr lang="en-GB" sz="1800" noProof="0" dirty="0">
              <a:solidFill>
                <a:srgbClr val="003056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5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5DC72-AB2D-31DE-52E8-771F8BDA2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751AF-D069-ABC8-980E-56B8E2495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attention in parliament</a:t>
            </a:r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7203CE5-1679-65CA-766D-51B143D408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530276-266B-E9D6-CAD2-204676C82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22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E26A152-8A1A-CC1F-3C2C-68F51B3F7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0"/>
            <a:ext cx="10515600" cy="438149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noProof="0" dirty="0">
                <a:solidFill>
                  <a:srgbClr val="003056">
                    <a:alpha val="50000"/>
                  </a:srgbClr>
                </a:solidFill>
              </a:rPr>
              <a:t>Face detection</a:t>
            </a:r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: Detect faces in the video</a:t>
            </a:r>
            <a:endParaRPr lang="en-GB" sz="1800" noProof="0" dirty="0">
              <a:solidFill>
                <a:srgbClr val="003056">
                  <a:alpha val="50000"/>
                </a:srgb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noProof="0" dirty="0">
                <a:solidFill>
                  <a:srgbClr val="003056">
                    <a:alpha val="50000"/>
                  </a:srgbClr>
                </a:solidFill>
              </a:rPr>
              <a:t>Face recognition:</a:t>
            </a:r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 Identify legislators based on their face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noProof="0" dirty="0"/>
              <a:t>Attention classification: </a:t>
            </a:r>
            <a:r>
              <a:rPr lang="en-GB" noProof="0" dirty="0"/>
              <a:t>Classify faces as attentive or not attentive</a:t>
            </a:r>
          </a:p>
          <a:p>
            <a:pPr lvl="1"/>
            <a:r>
              <a:rPr lang="en-GB" b="1" noProof="0" dirty="0"/>
              <a:t>Training data: ~46.000 images</a:t>
            </a:r>
            <a:r>
              <a:rPr lang="en-GB" noProof="0" dirty="0"/>
              <a:t> annotated by four coders</a:t>
            </a:r>
          </a:p>
          <a:p>
            <a:pPr lvl="1"/>
            <a:endParaRPr lang="en-GB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9B34CFC-89B0-4ED2-17CA-5F329E365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32666"/>
            <a:ext cx="10518782" cy="9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7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28FF6-1B71-CD4C-92C6-C0DD58319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7D87C-30A9-58E2-3D95-46292320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attention in parliament</a:t>
            </a:r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1523CF-DA63-4E9B-8E4A-B2EFBAED4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EC9693-1A4A-6145-A969-F4ECE2A79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23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E27E4AE-439C-9651-4DAD-73EAEA11D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0"/>
            <a:ext cx="10515600" cy="438149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noProof="0" dirty="0">
                <a:solidFill>
                  <a:srgbClr val="003056">
                    <a:alpha val="50000"/>
                  </a:srgbClr>
                </a:solidFill>
              </a:rPr>
              <a:t>Face detection</a:t>
            </a:r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: Detect faces in the video</a:t>
            </a:r>
            <a:endParaRPr lang="en-GB" sz="1800" noProof="0" dirty="0">
              <a:solidFill>
                <a:srgbClr val="003056">
                  <a:alpha val="50000"/>
                </a:srgb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noProof="0" dirty="0">
                <a:solidFill>
                  <a:srgbClr val="003056">
                    <a:alpha val="50000"/>
                  </a:srgbClr>
                </a:solidFill>
              </a:rPr>
              <a:t>Face recognition:</a:t>
            </a:r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 Identify legislators based on their face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noProof="0" dirty="0"/>
              <a:t>Attention classification: </a:t>
            </a:r>
            <a:r>
              <a:rPr lang="en-GB" noProof="0" dirty="0"/>
              <a:t>Classify faces as attentive or not attentive</a:t>
            </a:r>
          </a:p>
          <a:p>
            <a:pPr lvl="1"/>
            <a:r>
              <a:rPr lang="en-GB" b="1" noProof="0" dirty="0">
                <a:solidFill>
                  <a:srgbClr val="003056">
                    <a:alpha val="50000"/>
                  </a:srgbClr>
                </a:solidFill>
              </a:rPr>
              <a:t>Training data: ~46.000 images </a:t>
            </a:r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annotated by four coders</a:t>
            </a:r>
          </a:p>
          <a:p>
            <a:pPr lvl="1"/>
            <a:r>
              <a:rPr lang="en-GB" b="1" i="1" noProof="0" dirty="0"/>
              <a:t>ResNet-34</a:t>
            </a:r>
            <a:r>
              <a:rPr lang="en-GB" i="1" noProof="0" dirty="0"/>
              <a:t> </a:t>
            </a:r>
            <a:r>
              <a:rPr lang="en-GB" noProof="0" dirty="0"/>
              <a:t>pre-trained</a:t>
            </a:r>
            <a:r>
              <a:rPr lang="en-GB" i="1" noProof="0" dirty="0"/>
              <a:t> </a:t>
            </a:r>
            <a:r>
              <a:rPr lang="en-GB" b="1" i="1" noProof="0" dirty="0"/>
              <a:t>ImageNet</a:t>
            </a:r>
            <a:r>
              <a:rPr lang="en-GB" i="1" noProof="0" dirty="0"/>
              <a:t> </a:t>
            </a:r>
            <a:r>
              <a:rPr lang="en-GB" noProof="0" dirty="0"/>
              <a:t>data set and fine-tuned with labelled training data to classify images as attentive or not attentive </a:t>
            </a:r>
            <a:br>
              <a:rPr lang="en-GB" noProof="0" dirty="0"/>
            </a:br>
            <a:r>
              <a:rPr lang="en-GB" sz="1800" noProof="0" dirty="0">
                <a:solidFill>
                  <a:srgbClr val="003056">
                    <a:alpha val="50000"/>
                  </a:srgbClr>
                </a:solidFill>
              </a:rPr>
              <a:t>(He et al, 2016; Deng et al., 2009)</a:t>
            </a:r>
            <a:endParaRPr lang="en-GB" sz="1800" noProof="0" dirty="0"/>
          </a:p>
          <a:p>
            <a:pPr lvl="1"/>
            <a:r>
              <a:rPr lang="en-GB" noProof="0" dirty="0"/>
              <a:t>Performance: </a:t>
            </a:r>
            <a:r>
              <a:rPr lang="en-GB" b="1" noProof="0" dirty="0"/>
              <a:t>88.6% </a:t>
            </a:r>
            <a:r>
              <a:rPr lang="en-GB" noProof="0" dirty="0"/>
              <a:t>(13 out of 15) image frames correctly classified 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details⎘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1863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D99D0-576D-7513-91DC-43702130A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Measuring attention in parliament</a:t>
            </a:r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A6AFB65-FA0E-2963-C033-2E5DF954A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8CE24B-0405-FE61-6887-73D9D6F80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24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F5B9810-233F-DA98-B153-19AC27B16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Analysis of </a:t>
            </a:r>
            <a:r>
              <a:rPr lang="en-GB" b="1" noProof="0" dirty="0"/>
              <a:t>one year of plenary sessions </a:t>
            </a:r>
            <a:r>
              <a:rPr lang="en-GB" noProof="0" dirty="0">
                <a:solidFill>
                  <a:srgbClr val="003056">
                    <a:alpha val="50000"/>
                  </a:srgbClr>
                </a:solidFill>
              </a:rPr>
              <a:t>(July 2018 to July 2019)</a:t>
            </a:r>
          </a:p>
          <a:p>
            <a:endParaRPr lang="en-GB" dirty="0"/>
          </a:p>
          <a:p>
            <a:r>
              <a:rPr lang="en-GB" dirty="0"/>
              <a:t>Unit of observation: Speaker-listener dyad</a:t>
            </a:r>
          </a:p>
          <a:p>
            <a:pPr lvl="1"/>
            <a:r>
              <a:rPr lang="en-GB" dirty="0"/>
              <a:t>&gt; 25,000 observation</a:t>
            </a:r>
            <a:endParaRPr lang="en-GB" dirty="0">
              <a:solidFill>
                <a:srgbClr val="003056">
                  <a:alpha val="50000"/>
                </a:srgbClr>
              </a:solidFill>
            </a:endParaRPr>
          </a:p>
          <a:p>
            <a:endParaRPr lang="en-GB" noProof="0" dirty="0"/>
          </a:p>
          <a:p>
            <a:r>
              <a:rPr lang="en-GB" noProof="0" dirty="0"/>
              <a:t>For each speech and each listening legislator:</a:t>
            </a:r>
            <a:br>
              <a:rPr lang="en-GB" noProof="0" dirty="0"/>
            </a:br>
            <a:br>
              <a:rPr lang="en-GB" noProof="0" dirty="0"/>
            </a:br>
            <a:endParaRPr lang="en-GB" sz="4000" noProof="0" dirty="0">
              <a:latin typeface="Aldhabi" panose="020F0502020204030204" pitchFamily="34" charset="0"/>
              <a:cs typeface="Aldhab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C751D2-F25A-B813-8E1C-A501413C889B}"/>
              </a:ext>
            </a:extLst>
          </p:cNvPr>
          <p:cNvSpPr txBox="1"/>
          <p:nvPr/>
        </p:nvSpPr>
        <p:spPr>
          <a:xfrm>
            <a:off x="838200" y="4668931"/>
            <a:ext cx="10515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noProof="0" dirty="0">
                <a:solidFill>
                  <a:srgbClr val="E97E50"/>
                </a:solidFill>
                <a:latin typeface="Aldhabi" panose="020F0502020204030204" pitchFamily="34" charset="0"/>
                <a:cs typeface="Aldhabi" panose="020F0502020204030204" pitchFamily="34" charset="0"/>
              </a:rPr>
              <a:t>Dependent Variable = Share of attentive frames during a speech</a:t>
            </a:r>
            <a:endParaRPr lang="en-GB" sz="4400" b="1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45F24B1-DAD7-348B-E7E6-6A71E00B5BB6}"/>
              </a:ext>
            </a:extLst>
          </p:cNvPr>
          <p:cNvSpPr txBox="1"/>
          <p:nvPr/>
        </p:nvSpPr>
        <p:spPr>
          <a:xfrm>
            <a:off x="10231570" y="5253706"/>
            <a:ext cx="11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details⎘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806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62FB8-E367-0A89-CF07-2012977B5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99CCF-F57A-4F92-6602-F7D5F8ACB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6639" y="1976845"/>
            <a:ext cx="7942217" cy="2332595"/>
          </a:xfrm>
        </p:spPr>
        <p:txBody>
          <a:bodyPr>
            <a:noAutofit/>
          </a:bodyPr>
          <a:lstStyle/>
          <a:p>
            <a:pPr algn="l"/>
            <a:r>
              <a:rPr lang="en-GB" sz="4500" noProof="0" dirty="0">
                <a:solidFill>
                  <a:srgbClr val="E97E50"/>
                </a:solidFill>
                <a:latin typeface="+mn-lt"/>
              </a:rPr>
              <a:t>Results:</a:t>
            </a:r>
            <a:br>
              <a:rPr lang="en-GB" sz="4500" noProof="0" dirty="0">
                <a:solidFill>
                  <a:srgbClr val="E97E50"/>
                </a:solidFill>
                <a:latin typeface="+mn-lt"/>
              </a:rPr>
            </a:br>
            <a:r>
              <a:rPr lang="en-GB" sz="4500" b="0" noProof="0" dirty="0">
                <a:latin typeface="+mn-lt"/>
              </a:rPr>
              <a:t>Do women receive less attention than men?</a:t>
            </a:r>
          </a:p>
        </p:txBody>
      </p:sp>
    </p:spTree>
    <p:extLst>
      <p:ext uri="{BB962C8B-B14F-4D97-AF65-F5344CB8AC3E}">
        <p14:creationId xmlns:p14="http://schemas.microsoft.com/office/powerpoint/2010/main" val="3400244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Text, Quittung, Reihe, Diagramm enthält.&#10;&#10;Automatisch generierte Beschreibung">
            <a:extLst>
              <a:ext uri="{FF2B5EF4-FFF2-40B4-BE49-F238E27FC236}">
                <a16:creationId xmlns:a16="http://schemas.microsoft.com/office/drawing/2014/main" id="{6EA3C5BC-EEDE-AC5B-A5B0-B730735BF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751" y="1097280"/>
            <a:ext cx="8468497" cy="50810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E8028F-6716-A0C7-2F2E-CD5184FEF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attention gap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DD20C9F-836F-DCA8-68D6-4C91BE1A7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EA899B-D695-240E-EE9E-44532BE79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Grafik 9" descr="Ein Bild, das Text, Quittung, Reihe, Diagramm enthält.&#10;&#10;Automatisch generierte Beschreibung">
            <a:extLst>
              <a:ext uri="{FF2B5EF4-FFF2-40B4-BE49-F238E27FC236}">
                <a16:creationId xmlns:a16="http://schemas.microsoft.com/office/drawing/2014/main" id="{7F3280DE-0A6F-0987-A489-843AD3A0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751" y="1097280"/>
            <a:ext cx="8468497" cy="5081098"/>
          </a:xfrm>
          <a:prstGeom prst="rect">
            <a:avLst/>
          </a:prstGeom>
        </p:spPr>
      </p:pic>
      <p:pic>
        <p:nvPicPr>
          <p:cNvPr id="12" name="Grafik 11" descr="Ein Bild, das Text, Quittung, Reihe, Screenshot enthält.&#10;&#10;Automatisch generierte Beschreibung">
            <a:extLst>
              <a:ext uri="{FF2B5EF4-FFF2-40B4-BE49-F238E27FC236}">
                <a16:creationId xmlns:a16="http://schemas.microsoft.com/office/drawing/2014/main" id="{65B07638-49A5-4F32-ABE7-866BFB84C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200" y="1098000"/>
            <a:ext cx="8468497" cy="5081098"/>
          </a:xfrm>
          <a:prstGeom prst="rect">
            <a:avLst/>
          </a:prstGeom>
        </p:spPr>
      </p:pic>
      <p:pic>
        <p:nvPicPr>
          <p:cNvPr id="14" name="Grafik 13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FBE5EC47-329C-46F0-884B-6D151D092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200" y="1098000"/>
            <a:ext cx="8468497" cy="5081098"/>
          </a:xfrm>
          <a:prstGeom prst="rect">
            <a:avLst/>
          </a:prstGeom>
        </p:spPr>
      </p:pic>
      <p:pic>
        <p:nvPicPr>
          <p:cNvPr id="16" name="Grafik 15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267E069A-8C57-8516-568F-354DFB0C2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200" y="1098000"/>
            <a:ext cx="8468497" cy="5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9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5834E-3FFE-0209-B04D-871317E6A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attention gap</a:t>
            </a:r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DC8C4A-160E-92FE-BFE3-2C9D5BCF0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304A68-A49D-58E7-C64C-7ECC3EB89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27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B8F5241-6CCC-EF3D-62AE-F02506592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noProof="0" dirty="0"/>
              <a:t>Main result:</a:t>
            </a:r>
          </a:p>
          <a:p>
            <a:pPr lvl="1"/>
            <a:r>
              <a:rPr lang="en-GB" noProof="0" dirty="0"/>
              <a:t>Women in the Landtag BW receive less attention than men, on average</a:t>
            </a:r>
          </a:p>
          <a:p>
            <a:pPr lvl="1"/>
            <a:r>
              <a:rPr lang="en-GB" noProof="0" dirty="0"/>
              <a:t>This difference is driven by men in the audience</a:t>
            </a:r>
          </a:p>
          <a:p>
            <a:pPr lvl="1"/>
            <a:r>
              <a:rPr lang="en-GB" noProof="0" dirty="0"/>
              <a:t>Women pay equal attention to both their men and women colleagues</a:t>
            </a:r>
          </a:p>
          <a:p>
            <a:pPr lvl="1">
              <a:buFont typeface="Wingdings" pitchFamily="2" charset="2"/>
              <a:buChar char="Ø"/>
            </a:pPr>
            <a:endParaRPr lang="en-GB" noProof="0" dirty="0"/>
          </a:p>
          <a:p>
            <a:pPr marL="457200" lvl="1" indent="0">
              <a:buNone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101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69452-91D0-8BB9-AAAD-E2124CA7F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72BBF-FBC9-E5F5-F910-CDDA5E49E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Additional analyses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2CAFEC8-EC16-CA5D-FBAB-CEE51FD62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22132B-212A-6408-90FA-6A4A766B3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28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71765F-BA9A-B6D0-5D37-45512C049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Open questions</a:t>
            </a:r>
            <a:r>
              <a:rPr lang="en-GB" b="1" noProof="0" dirty="0"/>
              <a:t>:</a:t>
            </a:r>
          </a:p>
          <a:p>
            <a:pPr marL="457200" lvl="1" indent="0">
              <a:buNone/>
            </a:pPr>
            <a:endParaRPr lang="en-GB" noProof="0" dirty="0"/>
          </a:p>
          <a:p>
            <a:pPr marL="914400" lvl="1" indent="-457200">
              <a:buFont typeface="+mj-lt"/>
              <a:buAutoNum type="arabicPeriod"/>
            </a:pPr>
            <a:r>
              <a:rPr lang="en-GB" noProof="0" dirty="0"/>
              <a:t>Is the average attention gap a </a:t>
            </a:r>
            <a:r>
              <a:rPr lang="en-GB" b="1" noProof="0" dirty="0"/>
              <a:t>byproduct of other structural inequalities </a:t>
            </a:r>
            <a:r>
              <a:rPr lang="en-GB" noProof="0" dirty="0"/>
              <a:t>between men and women in parliament?</a:t>
            </a:r>
          </a:p>
          <a:p>
            <a:pPr marL="914400" lvl="1" indent="-457200">
              <a:buFont typeface="+mj-lt"/>
              <a:buAutoNum type="arabicPeriod"/>
            </a:pPr>
            <a:endParaRPr lang="en-GB" noProof="0" dirty="0"/>
          </a:p>
          <a:p>
            <a:pPr lvl="1">
              <a:buFont typeface="Wingdings" pitchFamily="2" charset="2"/>
              <a:buChar char="Ø"/>
            </a:pPr>
            <a:endParaRPr lang="en-GB" noProof="0" dirty="0"/>
          </a:p>
          <a:p>
            <a:pPr marL="457200" lvl="1" indent="0">
              <a:buNone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3508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CDC0-4723-784D-C049-24A60382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Byproduct of other structural inequalities?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AF9C7-4109-64E9-F2B7-F65D795C5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B2BF8-B2AA-BFDA-E7D9-46160B736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29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83A272-4F90-4A08-CB40-CCD8794CC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Examples:</a:t>
            </a:r>
          </a:p>
          <a:p>
            <a:pPr lvl="1"/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Women speak later in the day, when attention is lower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Women hold less prestigious positions and, thus, receive less attention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...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1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51016-F0D6-108E-6A37-15CB740F1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6639" y="1938208"/>
            <a:ext cx="7942217" cy="2332595"/>
          </a:xfrm>
          <a:ln>
            <a:solidFill>
              <a:srgbClr val="003056"/>
            </a:solidFill>
          </a:ln>
        </p:spPr>
        <p:txBody>
          <a:bodyPr>
            <a:noAutofit/>
          </a:bodyPr>
          <a:lstStyle/>
          <a:p>
            <a:pPr algn="l"/>
            <a:r>
              <a:rPr lang="en-GB" sz="4500" noProof="0" dirty="0">
                <a:solidFill>
                  <a:srgbClr val="E97E50"/>
                </a:solidFill>
                <a:latin typeface="+mn-lt"/>
              </a:rPr>
              <a:t>Research question:</a:t>
            </a:r>
            <a:br>
              <a:rPr lang="en-GB" sz="4500" b="0" noProof="0" dirty="0">
                <a:latin typeface="+mn-lt"/>
              </a:rPr>
            </a:br>
            <a:r>
              <a:rPr lang="en-GB" sz="4500" b="0" noProof="0" dirty="0">
                <a:latin typeface="+mn-lt"/>
              </a:rPr>
              <a:t>Do parliamentary speeches by women legislators receive less attention than speeches by men legislators?</a:t>
            </a:r>
          </a:p>
        </p:txBody>
      </p:sp>
    </p:spTree>
    <p:extLst>
      <p:ext uri="{BB962C8B-B14F-4D97-AF65-F5344CB8AC3E}">
        <p14:creationId xmlns:p14="http://schemas.microsoft.com/office/powerpoint/2010/main" val="1478811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9642C-3C62-99FA-461A-1465D672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F12A1-3140-DA0A-BA75-35EC546B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Byproduct of other structural inequalities?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2C5EE5C-A947-4F0A-4DD9-241B0D052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9D791D-0160-5DB4-C5ED-BE7988C14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994C879-6096-4A46-BED6-1A4C2E1BF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Refined </a:t>
            </a:r>
            <a:r>
              <a:rPr lang="en-US" b="1" dirty="0" err="1"/>
              <a:t>estimand</a:t>
            </a:r>
            <a:r>
              <a:rPr lang="en-US" b="1" dirty="0"/>
              <a:t>:</a:t>
            </a:r>
            <a:endParaRPr lang="en-US" dirty="0"/>
          </a:p>
          <a:p>
            <a:pPr lvl="1"/>
            <a:r>
              <a:rPr lang="en-US" dirty="0"/>
              <a:t>Average </a:t>
            </a:r>
            <a:r>
              <a:rPr lang="en-US" i="1" dirty="0"/>
              <a:t>within-listener</a:t>
            </a:r>
            <a:r>
              <a:rPr lang="en-US" dirty="0"/>
              <a:t> difference of attention,</a:t>
            </a:r>
          </a:p>
          <a:p>
            <a:pPr lvl="1"/>
            <a:r>
              <a:rPr lang="en-US" dirty="0"/>
              <a:t>conditional on </a:t>
            </a:r>
            <a:r>
              <a:rPr lang="en-US" i="1" dirty="0"/>
              <a:t>observable covariates</a:t>
            </a:r>
          </a:p>
          <a:p>
            <a:r>
              <a:rPr lang="en-US" b="1" dirty="0"/>
              <a:t>Estimation strategy:</a:t>
            </a:r>
          </a:p>
          <a:p>
            <a:pPr lvl="1"/>
            <a:r>
              <a:rPr lang="en-US" dirty="0"/>
              <a:t>Linear regression models with legislator fixed effects (listener)</a:t>
            </a:r>
          </a:p>
          <a:p>
            <a:pPr lvl="1"/>
            <a:r>
              <a:rPr lang="en-US" dirty="0"/>
              <a:t>Entropy balancing weights 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(</a:t>
            </a:r>
            <a:r>
              <a:rPr lang="en-US" sz="1800" dirty="0" err="1">
                <a:solidFill>
                  <a:srgbClr val="003056">
                    <a:alpha val="50000"/>
                  </a:srgbClr>
                </a:solidFill>
              </a:rPr>
              <a:t>Hainmueller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, 2012)</a:t>
            </a:r>
          </a:p>
          <a:p>
            <a:pPr lvl="1"/>
            <a:endParaRPr lang="en-US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BFF4FFD5-EB29-BC6C-BC1D-A6018B3DB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90055"/>
              </p:ext>
            </p:extLst>
          </p:nvPr>
        </p:nvGraphicFramePr>
        <p:xfrm>
          <a:off x="4795520" y="917575"/>
          <a:ext cx="9214225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0695">
                  <a:extLst>
                    <a:ext uri="{9D8B030D-6E8A-4147-A177-3AD203B41FA5}">
                      <a16:colId xmlns:a16="http://schemas.microsoft.com/office/drawing/2014/main" val="3909900932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154561884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256290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018160"/>
                  </a:ext>
                </a:extLst>
              </a:tr>
            </a:tbl>
          </a:graphicData>
        </a:graphic>
      </p:graphicFrame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B70744B4-EB88-B94C-F61A-968A6E55D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435682"/>
              </p:ext>
            </p:extLst>
          </p:nvPr>
        </p:nvGraphicFramePr>
        <p:xfrm>
          <a:off x="1338464" y="4378642"/>
          <a:ext cx="9606905" cy="2042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4656">
                  <a:extLst>
                    <a:ext uri="{9D8B030D-6E8A-4147-A177-3AD203B41FA5}">
                      <a16:colId xmlns:a16="http://schemas.microsoft.com/office/drawing/2014/main" val="3909900932"/>
                    </a:ext>
                  </a:extLst>
                </a:gridCol>
                <a:gridCol w="3060484">
                  <a:extLst>
                    <a:ext uri="{9D8B030D-6E8A-4147-A177-3AD203B41FA5}">
                      <a16:colId xmlns:a16="http://schemas.microsoft.com/office/drawing/2014/main" val="1154561884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256290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party group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government/opposition status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Shared committee membership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electoral district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Neighboring electoral district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</a:t>
                      </a:r>
                      <a:r>
                        <a:rPr lang="en-US" sz="1600" i="1" noProof="0" dirty="0" err="1">
                          <a:solidFill>
                            <a:srgbClr val="003056"/>
                          </a:solidFill>
                        </a:rPr>
                        <a:t>Regierungsbezirk</a:t>
                      </a:r>
                      <a:endParaRPr lang="en-US" sz="1600" i="1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Cabinet member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Committee chair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Topic expertise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Seniority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Front/mid/back-bencher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Topic expertise (listener)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Party (listener)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Type of debate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Morning vs. afternoon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Length of prev. speeches in session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#N speeches during debate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Length of speech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Voice pitch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Detected frames per second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018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05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9FFE8-7B2D-A2CE-BD37-31BA2E4EB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8EB34-27DE-5197-EA0A-EF463330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Byproduct of other structural inequalities?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119BB9-660D-4583-B199-F97F2F490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E11A9B-86AC-AA02-4E13-1BACDB713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2EFBE1-DF8E-33E3-7F31-ED466853B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Refined </a:t>
            </a:r>
            <a:r>
              <a:rPr lang="en-US" b="1" dirty="0" err="1"/>
              <a:t>estimand</a:t>
            </a:r>
            <a:r>
              <a:rPr lang="en-US" b="1" dirty="0"/>
              <a:t>:</a:t>
            </a:r>
            <a:endParaRPr lang="en-US" dirty="0"/>
          </a:p>
          <a:p>
            <a:pPr lvl="1"/>
            <a:r>
              <a:rPr lang="en-US" dirty="0"/>
              <a:t>Average </a:t>
            </a:r>
            <a:r>
              <a:rPr lang="en-US" i="1" dirty="0"/>
              <a:t>within-listener</a:t>
            </a:r>
            <a:r>
              <a:rPr lang="en-US" dirty="0"/>
              <a:t> difference of attention,</a:t>
            </a:r>
          </a:p>
          <a:p>
            <a:pPr lvl="1"/>
            <a:r>
              <a:rPr lang="en-US" dirty="0"/>
              <a:t>conditional on </a:t>
            </a:r>
            <a:r>
              <a:rPr lang="en-US" i="1" dirty="0"/>
              <a:t>observable covariates</a:t>
            </a:r>
          </a:p>
          <a:p>
            <a:r>
              <a:rPr lang="en-US" b="1" dirty="0"/>
              <a:t>Estimation strategy:</a:t>
            </a:r>
          </a:p>
          <a:p>
            <a:pPr lvl="1"/>
            <a:r>
              <a:rPr lang="en-US" dirty="0"/>
              <a:t>Linear regression models with legislator fixed effects (listener)</a:t>
            </a:r>
          </a:p>
          <a:p>
            <a:pPr lvl="1"/>
            <a:r>
              <a:rPr lang="en-US" dirty="0"/>
              <a:t>Entropy balancing weights 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(</a:t>
            </a:r>
            <a:r>
              <a:rPr lang="en-US" sz="1800" dirty="0" err="1">
                <a:solidFill>
                  <a:srgbClr val="003056">
                    <a:alpha val="50000"/>
                  </a:srgbClr>
                </a:solidFill>
              </a:rPr>
              <a:t>Hainmueller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, 2012)</a:t>
            </a:r>
          </a:p>
          <a:p>
            <a:pPr lvl="1"/>
            <a:endParaRPr lang="en-US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8CFEAD83-E900-C0B5-BE12-8B5E82463387}"/>
              </a:ext>
            </a:extLst>
          </p:cNvPr>
          <p:cNvGraphicFramePr>
            <a:graphicFrameLocks noGrp="1"/>
          </p:cNvGraphicFramePr>
          <p:nvPr/>
        </p:nvGraphicFramePr>
        <p:xfrm>
          <a:off x="4795520" y="917575"/>
          <a:ext cx="9214225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0695">
                  <a:extLst>
                    <a:ext uri="{9D8B030D-6E8A-4147-A177-3AD203B41FA5}">
                      <a16:colId xmlns:a16="http://schemas.microsoft.com/office/drawing/2014/main" val="3909900932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154561884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256290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018160"/>
                  </a:ext>
                </a:extLst>
              </a:tr>
            </a:tbl>
          </a:graphicData>
        </a:graphic>
      </p:graphicFrame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ED3EDDF4-F10D-ACF3-B29F-83E27C79A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267933"/>
              </p:ext>
            </p:extLst>
          </p:nvPr>
        </p:nvGraphicFramePr>
        <p:xfrm>
          <a:off x="1338464" y="4378642"/>
          <a:ext cx="9606905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4656">
                  <a:extLst>
                    <a:ext uri="{9D8B030D-6E8A-4147-A177-3AD203B41FA5}">
                      <a16:colId xmlns:a16="http://schemas.microsoft.com/office/drawing/2014/main" val="3909900932"/>
                    </a:ext>
                  </a:extLst>
                </a:gridCol>
                <a:gridCol w="3060484">
                  <a:extLst>
                    <a:ext uri="{9D8B030D-6E8A-4147-A177-3AD203B41FA5}">
                      <a16:colId xmlns:a16="http://schemas.microsoft.com/office/drawing/2014/main" val="1154561884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256290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Same party group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Same government/opposition status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Shared committee membership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Same electoral district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Neighboring electoral district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Same </a:t>
                      </a:r>
                      <a:r>
                        <a:rPr lang="en-US" sz="1600" i="1" noProof="0" dirty="0" err="1">
                          <a:solidFill>
                            <a:srgbClr val="FF0000"/>
                          </a:solidFill>
                        </a:rPr>
                        <a:t>Regierungsbezirk</a:t>
                      </a:r>
                      <a:endParaRPr lang="en-US" sz="1600" i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Cabinet member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Committee chair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Topic expertise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Seniority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Front/mid/back-bencher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Topic expertise (listener)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Party (listener)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Type of debate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Morning vs. afternoon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Length of prev. speeches in session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#N speeches during debate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Length of speech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Voice pitch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Detected frames per second</a:t>
                      </a:r>
                    </a:p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018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70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14AB1-8E40-7509-DBF6-80E6D53E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7B3AA-8E7C-A722-29E4-DC5935894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Byproduct of other structural inequalities?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E1F1F6A-CC80-1073-B1C1-A04761C9E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575610-732B-86B6-D696-53BFB63F0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1273316-1946-4581-BDA8-65AD31270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Refined </a:t>
            </a:r>
            <a:r>
              <a:rPr lang="en-US" b="1" dirty="0" err="1"/>
              <a:t>estimand</a:t>
            </a:r>
            <a:r>
              <a:rPr lang="en-US" b="1" dirty="0"/>
              <a:t>:</a:t>
            </a:r>
            <a:endParaRPr lang="en-US" dirty="0"/>
          </a:p>
          <a:p>
            <a:pPr lvl="1"/>
            <a:r>
              <a:rPr lang="en-US" dirty="0"/>
              <a:t>Average </a:t>
            </a:r>
            <a:r>
              <a:rPr lang="en-US" i="1" dirty="0"/>
              <a:t>within-listener</a:t>
            </a:r>
            <a:r>
              <a:rPr lang="en-US" dirty="0"/>
              <a:t> difference of attention,</a:t>
            </a:r>
          </a:p>
          <a:p>
            <a:pPr lvl="1"/>
            <a:r>
              <a:rPr lang="en-US" dirty="0"/>
              <a:t>conditional on </a:t>
            </a:r>
            <a:r>
              <a:rPr lang="en-US" i="1" dirty="0"/>
              <a:t>observable covariates</a:t>
            </a:r>
          </a:p>
          <a:p>
            <a:r>
              <a:rPr lang="en-US" b="1" dirty="0"/>
              <a:t>Estimation strategy:</a:t>
            </a:r>
          </a:p>
          <a:p>
            <a:pPr lvl="1"/>
            <a:r>
              <a:rPr lang="en-US" dirty="0"/>
              <a:t>Linear regression models with legislator fixed effects (listener)</a:t>
            </a:r>
          </a:p>
          <a:p>
            <a:pPr lvl="1"/>
            <a:r>
              <a:rPr lang="en-US" dirty="0"/>
              <a:t>Entropy balancing weights 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(</a:t>
            </a:r>
            <a:r>
              <a:rPr lang="en-US" sz="1800" dirty="0" err="1">
                <a:solidFill>
                  <a:srgbClr val="003056">
                    <a:alpha val="50000"/>
                  </a:srgbClr>
                </a:solidFill>
              </a:rPr>
              <a:t>Hainmueller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, 2012)</a:t>
            </a:r>
          </a:p>
          <a:p>
            <a:pPr lvl="1"/>
            <a:endParaRPr lang="en-US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6CA70712-4419-F201-CAD9-813A5DB27AFA}"/>
              </a:ext>
            </a:extLst>
          </p:cNvPr>
          <p:cNvGraphicFramePr>
            <a:graphicFrameLocks noGrp="1"/>
          </p:cNvGraphicFramePr>
          <p:nvPr/>
        </p:nvGraphicFramePr>
        <p:xfrm>
          <a:off x="4795520" y="917575"/>
          <a:ext cx="9214225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0695">
                  <a:extLst>
                    <a:ext uri="{9D8B030D-6E8A-4147-A177-3AD203B41FA5}">
                      <a16:colId xmlns:a16="http://schemas.microsoft.com/office/drawing/2014/main" val="3909900932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154561884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256290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018160"/>
                  </a:ext>
                </a:extLst>
              </a:tr>
            </a:tbl>
          </a:graphicData>
        </a:graphic>
      </p:graphicFrame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1A8BBFE7-1B68-A94E-1E1F-2854B8720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530761"/>
              </p:ext>
            </p:extLst>
          </p:nvPr>
        </p:nvGraphicFramePr>
        <p:xfrm>
          <a:off x="1338464" y="4378642"/>
          <a:ext cx="9606905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4656">
                  <a:extLst>
                    <a:ext uri="{9D8B030D-6E8A-4147-A177-3AD203B41FA5}">
                      <a16:colId xmlns:a16="http://schemas.microsoft.com/office/drawing/2014/main" val="3909900932"/>
                    </a:ext>
                  </a:extLst>
                </a:gridCol>
                <a:gridCol w="3060484">
                  <a:extLst>
                    <a:ext uri="{9D8B030D-6E8A-4147-A177-3AD203B41FA5}">
                      <a16:colId xmlns:a16="http://schemas.microsoft.com/office/drawing/2014/main" val="1154561884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256290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party group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government/opposition status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Shared committee membership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electoral district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Neighboring electoral district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</a:t>
                      </a:r>
                      <a:r>
                        <a:rPr lang="en-US" sz="1600" i="1" noProof="0" dirty="0" err="1">
                          <a:solidFill>
                            <a:srgbClr val="003056"/>
                          </a:solidFill>
                        </a:rPr>
                        <a:t>Regierungsbezirk</a:t>
                      </a:r>
                      <a:endParaRPr lang="en-US" sz="1600" i="1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Cabinet member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Committee chair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Topic expertise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Seniority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Front/mid/back-bencher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Topic expertise (listener)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Party (listener)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Type of debate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Morning vs. afternoon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Length of prev. speeches in session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#N speeches during debate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Length of speech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Voice pitch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Detected frames per second</a:t>
                      </a:r>
                    </a:p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018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41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503A8-AE91-8A98-B91B-44FBF9D0C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8BB6D-228E-F9B3-A216-407487EC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Byproduct of other structural inequalities?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FEE535-4662-434C-DF38-DBDB656D6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65B4F0-7A33-B152-A91F-728461BB5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5C14780-C132-70D6-7620-55890CEF8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Refined </a:t>
            </a:r>
            <a:r>
              <a:rPr lang="en-US" b="1" dirty="0" err="1"/>
              <a:t>estimand</a:t>
            </a:r>
            <a:r>
              <a:rPr lang="en-US" b="1" dirty="0"/>
              <a:t>:</a:t>
            </a:r>
            <a:endParaRPr lang="en-US" dirty="0"/>
          </a:p>
          <a:p>
            <a:pPr lvl="1"/>
            <a:r>
              <a:rPr lang="en-US" dirty="0"/>
              <a:t>Average </a:t>
            </a:r>
            <a:r>
              <a:rPr lang="en-US" i="1" dirty="0"/>
              <a:t>within-listener</a:t>
            </a:r>
            <a:r>
              <a:rPr lang="en-US" dirty="0"/>
              <a:t> difference of attention,</a:t>
            </a:r>
          </a:p>
          <a:p>
            <a:pPr lvl="1"/>
            <a:r>
              <a:rPr lang="en-US" dirty="0"/>
              <a:t>conditional on </a:t>
            </a:r>
            <a:r>
              <a:rPr lang="en-US" i="1" dirty="0"/>
              <a:t>observable covariates</a:t>
            </a:r>
          </a:p>
          <a:p>
            <a:r>
              <a:rPr lang="en-US" b="1" dirty="0"/>
              <a:t>Estimation strategy:</a:t>
            </a:r>
          </a:p>
          <a:p>
            <a:pPr lvl="1"/>
            <a:r>
              <a:rPr lang="en-US" dirty="0"/>
              <a:t>Linear regression models with legislator fixed effects (listener)</a:t>
            </a:r>
          </a:p>
          <a:p>
            <a:pPr lvl="1"/>
            <a:r>
              <a:rPr lang="en-US" dirty="0"/>
              <a:t>Entropy balancing weights 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(</a:t>
            </a:r>
            <a:r>
              <a:rPr lang="en-US" sz="1800" dirty="0" err="1">
                <a:solidFill>
                  <a:srgbClr val="003056">
                    <a:alpha val="50000"/>
                  </a:srgbClr>
                </a:solidFill>
              </a:rPr>
              <a:t>Hainmueller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, 2012)</a:t>
            </a:r>
          </a:p>
          <a:p>
            <a:pPr lvl="1"/>
            <a:endParaRPr lang="en-US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3C2B9495-ABD5-13B3-B4A2-49A19181D623}"/>
              </a:ext>
            </a:extLst>
          </p:cNvPr>
          <p:cNvGraphicFramePr>
            <a:graphicFrameLocks noGrp="1"/>
          </p:cNvGraphicFramePr>
          <p:nvPr/>
        </p:nvGraphicFramePr>
        <p:xfrm>
          <a:off x="4795520" y="917575"/>
          <a:ext cx="9214225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0695">
                  <a:extLst>
                    <a:ext uri="{9D8B030D-6E8A-4147-A177-3AD203B41FA5}">
                      <a16:colId xmlns:a16="http://schemas.microsoft.com/office/drawing/2014/main" val="3909900932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154561884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256290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018160"/>
                  </a:ext>
                </a:extLst>
              </a:tr>
            </a:tbl>
          </a:graphicData>
        </a:graphic>
      </p:graphicFrame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4A6F95E7-741F-D6C1-7410-A1F6B8E2D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468919"/>
              </p:ext>
            </p:extLst>
          </p:nvPr>
        </p:nvGraphicFramePr>
        <p:xfrm>
          <a:off x="1338464" y="4378642"/>
          <a:ext cx="9606905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4656">
                  <a:extLst>
                    <a:ext uri="{9D8B030D-6E8A-4147-A177-3AD203B41FA5}">
                      <a16:colId xmlns:a16="http://schemas.microsoft.com/office/drawing/2014/main" val="3909900932"/>
                    </a:ext>
                  </a:extLst>
                </a:gridCol>
                <a:gridCol w="3060484">
                  <a:extLst>
                    <a:ext uri="{9D8B030D-6E8A-4147-A177-3AD203B41FA5}">
                      <a16:colId xmlns:a16="http://schemas.microsoft.com/office/drawing/2014/main" val="1154561884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256290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party group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government/opposition status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Shared committee membership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electoral district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Neighboring electoral district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</a:t>
                      </a:r>
                      <a:r>
                        <a:rPr lang="en-US" sz="1600" i="1" noProof="0" dirty="0" err="1">
                          <a:solidFill>
                            <a:srgbClr val="003056"/>
                          </a:solidFill>
                        </a:rPr>
                        <a:t>Regierungsbezirk</a:t>
                      </a:r>
                      <a:endParaRPr lang="en-US" sz="1600" i="1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Cabinet member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Committee chair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Topic expertise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Seniority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Front/mid/back-bencher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Topic expertise (listener)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Party (listener)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Type of debate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Morning vs. afternoon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Length of prev. speeches in session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#N speeches during debate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Length of speech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Voice pitch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Detected frames per second</a:t>
                      </a:r>
                    </a:p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018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0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E7E84-3F43-FE16-877C-793C974E0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74BBE-D042-FE71-65A5-80C1F656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Byproduct of other structural inequalities?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6022E1-BE92-723F-7D86-E41AE8381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67E78C-D00D-EE0A-C526-4CD584FCD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17977A8-8611-1ABF-5A55-353301E83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Refined </a:t>
            </a:r>
            <a:r>
              <a:rPr lang="en-US" b="1" dirty="0" err="1"/>
              <a:t>estimand</a:t>
            </a:r>
            <a:r>
              <a:rPr lang="en-US" b="1" dirty="0"/>
              <a:t>:</a:t>
            </a:r>
            <a:endParaRPr lang="en-US" dirty="0"/>
          </a:p>
          <a:p>
            <a:pPr lvl="1"/>
            <a:r>
              <a:rPr lang="en-US" dirty="0"/>
              <a:t>Average </a:t>
            </a:r>
            <a:r>
              <a:rPr lang="en-US" i="1" dirty="0"/>
              <a:t>within-listener</a:t>
            </a:r>
            <a:r>
              <a:rPr lang="en-US" dirty="0"/>
              <a:t> difference of attention,</a:t>
            </a:r>
          </a:p>
          <a:p>
            <a:pPr lvl="1"/>
            <a:r>
              <a:rPr lang="en-US" dirty="0"/>
              <a:t>conditional on </a:t>
            </a:r>
            <a:r>
              <a:rPr lang="en-US" i="1" dirty="0"/>
              <a:t>observable covariates</a:t>
            </a:r>
          </a:p>
          <a:p>
            <a:r>
              <a:rPr lang="en-US" b="1" dirty="0"/>
              <a:t>Estimation strategy:</a:t>
            </a:r>
          </a:p>
          <a:p>
            <a:pPr lvl="1"/>
            <a:r>
              <a:rPr lang="en-US" dirty="0"/>
              <a:t>Linear regression models with legislator fixed effects (listener)</a:t>
            </a:r>
          </a:p>
          <a:p>
            <a:pPr lvl="1"/>
            <a:r>
              <a:rPr lang="en-US" dirty="0"/>
              <a:t>Entropy balancing weights 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(</a:t>
            </a:r>
            <a:r>
              <a:rPr lang="en-US" sz="1800" dirty="0" err="1">
                <a:solidFill>
                  <a:srgbClr val="003056">
                    <a:alpha val="50000"/>
                  </a:srgbClr>
                </a:solidFill>
              </a:rPr>
              <a:t>Hainmueller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, 2012)</a:t>
            </a:r>
          </a:p>
          <a:p>
            <a:pPr lvl="1"/>
            <a:endParaRPr lang="en-US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5B63AEA-77FE-D680-4998-5A527D35F596}"/>
              </a:ext>
            </a:extLst>
          </p:cNvPr>
          <p:cNvGraphicFramePr>
            <a:graphicFrameLocks noGrp="1"/>
          </p:cNvGraphicFramePr>
          <p:nvPr/>
        </p:nvGraphicFramePr>
        <p:xfrm>
          <a:off x="4795520" y="917575"/>
          <a:ext cx="9214225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0695">
                  <a:extLst>
                    <a:ext uri="{9D8B030D-6E8A-4147-A177-3AD203B41FA5}">
                      <a16:colId xmlns:a16="http://schemas.microsoft.com/office/drawing/2014/main" val="3909900932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154561884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256290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018160"/>
                  </a:ext>
                </a:extLst>
              </a:tr>
            </a:tbl>
          </a:graphicData>
        </a:graphic>
      </p:graphicFrame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E369847B-BAAE-668A-B9DE-480B197F4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019215"/>
              </p:ext>
            </p:extLst>
          </p:nvPr>
        </p:nvGraphicFramePr>
        <p:xfrm>
          <a:off x="1338464" y="4378642"/>
          <a:ext cx="9606905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4656">
                  <a:extLst>
                    <a:ext uri="{9D8B030D-6E8A-4147-A177-3AD203B41FA5}">
                      <a16:colId xmlns:a16="http://schemas.microsoft.com/office/drawing/2014/main" val="3909900932"/>
                    </a:ext>
                  </a:extLst>
                </a:gridCol>
                <a:gridCol w="3060484">
                  <a:extLst>
                    <a:ext uri="{9D8B030D-6E8A-4147-A177-3AD203B41FA5}">
                      <a16:colId xmlns:a16="http://schemas.microsoft.com/office/drawing/2014/main" val="1154561884"/>
                    </a:ext>
                  </a:extLst>
                </a:gridCol>
                <a:gridCol w="3241765">
                  <a:extLst>
                    <a:ext uri="{9D8B030D-6E8A-4147-A177-3AD203B41FA5}">
                      <a16:colId xmlns:a16="http://schemas.microsoft.com/office/drawing/2014/main" val="1256290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party group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government/opposition status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Shared committee membership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electoral district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Neighboring electoral district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Same </a:t>
                      </a:r>
                      <a:r>
                        <a:rPr lang="en-US" sz="1600" i="1" noProof="0" dirty="0" err="1">
                          <a:solidFill>
                            <a:srgbClr val="003056"/>
                          </a:solidFill>
                        </a:rPr>
                        <a:t>Regierungsbezirk</a:t>
                      </a:r>
                      <a:endParaRPr lang="en-US" sz="1600" i="1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Cabinet member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Committee chair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Topic expertise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Seniority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Front/mid/back-bencher (speaker)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Topic expertise (listener)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003056"/>
                          </a:solidFill>
                        </a:rPr>
                        <a:t>Party (listener)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Type of debate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Morning vs. afternoon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Length of prev. speeches in session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#N speeches during debate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Length of speech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Voice pitch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FF0000"/>
                          </a:solidFill>
                        </a:rPr>
                        <a:t>Detected frames per second</a:t>
                      </a:r>
                    </a:p>
                    <a:p>
                      <a:endParaRPr lang="en-US" sz="1600" noProof="0" dirty="0">
                        <a:solidFill>
                          <a:srgbClr val="00305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018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3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1F2E-5BC5-95E9-C023-13FB5971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Byproduct of other structural inequalities?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99319A-480E-DBE7-3E91-98323256C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988BC-E993-34F1-9333-64B31802C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35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3FE800-940E-6F93-16E5-8C2CCECEC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Attention gap, all listener</a:t>
            </a:r>
          </a:p>
          <a:p>
            <a:r>
              <a:rPr lang="en-US" dirty="0"/>
              <a:t>Mean comparison:					</a:t>
            </a:r>
            <a:r>
              <a:rPr lang="en-US" b="1" dirty="0">
                <a:solidFill>
                  <a:srgbClr val="E97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- 4.08 pp (0.71)</a:t>
            </a:r>
          </a:p>
          <a:p>
            <a:r>
              <a:rPr lang="en-US" dirty="0"/>
              <a:t> 	+ listener fixed effects:			</a:t>
            </a:r>
            <a:r>
              <a:rPr lang="en-US" b="1" dirty="0">
                <a:solidFill>
                  <a:srgbClr val="E97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- 3.24 pp (0.68)</a:t>
            </a:r>
          </a:p>
          <a:p>
            <a:r>
              <a:rPr lang="en-US" dirty="0"/>
              <a:t> 	+ entropy balancing weights:		</a:t>
            </a:r>
            <a:r>
              <a:rPr lang="en-US" b="1" dirty="0">
                <a:solidFill>
                  <a:srgbClr val="E97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- 3.45 pp (0.77)</a:t>
            </a:r>
          </a:p>
          <a:p>
            <a:r>
              <a:rPr lang="en-US" dirty="0"/>
              <a:t> 	+ exclude party leader speeches:		</a:t>
            </a:r>
            <a:r>
              <a:rPr lang="en-US" b="1" dirty="0">
                <a:solidFill>
                  <a:srgbClr val="E97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- 2.94 pp (0.79)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Attention gap, only men listener</a:t>
            </a:r>
          </a:p>
          <a:p>
            <a:r>
              <a:rPr lang="en-US" dirty="0"/>
              <a:t>Mean comparison:					</a:t>
            </a:r>
            <a:r>
              <a:rPr lang="en-US" b="1" dirty="0">
                <a:solidFill>
                  <a:srgbClr val="E97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- 5.86 pp (0.74)</a:t>
            </a:r>
          </a:p>
          <a:p>
            <a:r>
              <a:rPr lang="en-US" dirty="0"/>
              <a:t> 	+ listener fixed effects:			</a:t>
            </a:r>
            <a:r>
              <a:rPr lang="en-US" b="1" dirty="0">
                <a:solidFill>
                  <a:srgbClr val="E97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- 5.01 pp (0.68)</a:t>
            </a:r>
          </a:p>
          <a:p>
            <a:r>
              <a:rPr lang="en-US" dirty="0"/>
              <a:t> 	+ entropy balancing weights:		</a:t>
            </a:r>
            <a:r>
              <a:rPr lang="en-US" b="1" dirty="0">
                <a:solidFill>
                  <a:srgbClr val="E97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- 4.65 pp (0.76)</a:t>
            </a:r>
          </a:p>
          <a:p>
            <a:r>
              <a:rPr lang="en-US" dirty="0"/>
              <a:t> 	+ exclude party leader speeches:		</a:t>
            </a:r>
            <a:r>
              <a:rPr lang="en-US" b="1" dirty="0">
                <a:solidFill>
                  <a:srgbClr val="E97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- 4.29 pp (0.77)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DC9DC8B0-C200-F7C6-EC80-5EA918A37E32}"/>
              </a:ext>
            </a:extLst>
          </p:cNvPr>
          <p:cNvSpPr txBox="1"/>
          <p:nvPr/>
        </p:nvSpPr>
        <p:spPr>
          <a:xfrm>
            <a:off x="10231570" y="5986542"/>
            <a:ext cx="11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details⎘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5317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20D4A-F0FE-D978-03C0-BA040248D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34563-4A79-2845-D5A4-CFD95ED6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Additional analyses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34FF93F-07EB-0358-67B6-CFF5563AB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F8A32C-A704-BF02-FF88-DD935EF4E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36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3850C31-83D3-AFD9-147A-806670127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Open questions</a:t>
            </a:r>
            <a:r>
              <a:rPr lang="en-GB" b="1" noProof="0" dirty="0"/>
              <a:t>:</a:t>
            </a:r>
          </a:p>
          <a:p>
            <a:pPr marL="457200" lvl="1" indent="0">
              <a:buNone/>
            </a:pPr>
            <a:endParaRPr lang="en-GB" noProof="0" dirty="0"/>
          </a:p>
          <a:p>
            <a:pPr marL="914400" lvl="1" indent="-457200">
              <a:buFont typeface="+mj-lt"/>
              <a:buAutoNum type="arabicPeriod"/>
            </a:pPr>
            <a:r>
              <a:rPr lang="en-GB" noProof="0" dirty="0"/>
              <a:t>Is the average attention gap a </a:t>
            </a:r>
            <a:r>
              <a:rPr lang="en-GB" b="1" noProof="0" dirty="0"/>
              <a:t>byproduct of other structural inequalities </a:t>
            </a:r>
            <a:r>
              <a:rPr lang="en-GB" noProof="0" dirty="0"/>
              <a:t>between men and women in parliament?</a:t>
            </a:r>
          </a:p>
          <a:p>
            <a:pPr lvl="2">
              <a:buFont typeface="Wingdings" pitchFamily="2" charset="2"/>
              <a:buChar char="à"/>
            </a:pPr>
            <a:r>
              <a:rPr lang="en-GB" noProof="0" dirty="0">
                <a:solidFill>
                  <a:srgbClr val="E97E50"/>
                </a:solidFill>
              </a:rPr>
              <a:t>Observable contextual factors explain the attention gap only partially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Is the </a:t>
            </a:r>
            <a:r>
              <a:rPr lang="en-GB" b="1" dirty="0"/>
              <a:t>size</a:t>
            </a:r>
            <a:r>
              <a:rPr lang="en-GB" dirty="0"/>
              <a:t> of the gender attention gap </a:t>
            </a:r>
            <a:r>
              <a:rPr lang="en-GB" b="1" dirty="0"/>
              <a:t>substantively meaningful</a:t>
            </a:r>
            <a:r>
              <a:rPr lang="en-GB" dirty="0"/>
              <a:t>?</a:t>
            </a:r>
            <a:endParaRPr lang="en-GB" noProof="0" dirty="0"/>
          </a:p>
          <a:p>
            <a:pPr marL="457200" lvl="1" indent="0">
              <a:buNone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2692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3DAE9-F30A-0EAA-F575-46303023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 the attention gap substantively meaningful?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4EE40-8A0F-326A-74A5-06C6BB890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478FF-AA5E-0BED-6CE6-4CF6CF237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37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BA4B94-4C93-1FBB-F7F4-A36DE9F9A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Difficult to specify a threshold above which the attention gap is “important”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b="1" dirty="0">
                <a:sym typeface="Wingdings" pitchFamily="2" charset="2"/>
              </a:rPr>
              <a:t>Ideally: </a:t>
            </a:r>
            <a:r>
              <a:rPr lang="en-US" dirty="0">
                <a:sym typeface="Wingdings" pitchFamily="2" charset="2"/>
              </a:rPr>
              <a:t>Study of the downstream consequences of the attention gap</a:t>
            </a:r>
          </a:p>
          <a:p>
            <a:pPr lvl="1"/>
            <a:r>
              <a:rPr lang="en-US" b="1" dirty="0">
                <a:sym typeface="Wingdings" pitchFamily="2" charset="2"/>
              </a:rPr>
              <a:t>But:</a:t>
            </a:r>
            <a:r>
              <a:rPr lang="en-US" dirty="0">
                <a:sym typeface="Wingdings" pitchFamily="2" charset="2"/>
              </a:rPr>
              <a:t> Limited time frame makes this difficult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To still make progress: </a:t>
            </a:r>
            <a:br>
              <a:rPr lang="en-US" dirty="0">
                <a:sym typeface="Wingdings" pitchFamily="2" charset="2"/>
              </a:rPr>
            </a:br>
            <a:r>
              <a:rPr lang="en-US" b="1" dirty="0">
                <a:sym typeface="Wingdings" pitchFamily="2" charset="2"/>
              </a:rPr>
              <a:t>Benchmarking</a:t>
            </a:r>
            <a:r>
              <a:rPr lang="en-US" dirty="0">
                <a:sym typeface="Wingdings" pitchFamily="2" charset="2"/>
              </a:rPr>
              <a:t> against other attention disparities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Is the attention gap rather a product of </a:t>
            </a:r>
            <a:r>
              <a:rPr lang="en-US" i="1" dirty="0">
                <a:sym typeface="Wingdings" pitchFamily="2" charset="2"/>
              </a:rPr>
              <a:t>explicit hostility</a:t>
            </a:r>
            <a:r>
              <a:rPr lang="en-US" dirty="0">
                <a:sym typeface="Wingdings" pitchFamily="2" charset="2"/>
              </a:rPr>
              <a:t> or </a:t>
            </a:r>
            <a:r>
              <a:rPr lang="en-US" i="1" dirty="0">
                <a:sym typeface="Wingdings" pitchFamily="2" charset="2"/>
              </a:rPr>
              <a:t>implicit bias</a:t>
            </a:r>
            <a:r>
              <a:rPr lang="en-US" dirty="0">
                <a:sym typeface="Wingdings" pitchFamily="2" charset="2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03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E7C95-7E1C-34EA-A4D0-CFAB355DB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6A305-C1B6-1956-C986-FAE5763E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 the attention gap substantively meaningful?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2AB24-AB96-21BC-8FA7-E9E412690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D3201-BD43-1F4F-698A-8E8D4EC7A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38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43F831-10B2-0DB7-B336-B965563B8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16623"/>
            <a:ext cx="7772400" cy="5440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8D2E6C-D55A-43D8-9DA1-5DA881828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15670"/>
            <a:ext cx="7772400" cy="54406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F4BBFE-EDCC-3F47-B80C-D75B06673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915194"/>
            <a:ext cx="7772400" cy="5440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2C6833-06B4-32A2-EB20-1DD0BBC99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915194"/>
            <a:ext cx="7772400" cy="5440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9A0AA4-5742-E60D-0E79-B6B3BAE8E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915194"/>
            <a:ext cx="7772400" cy="5440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DBEA22-C7B8-47BA-2846-9FBFEDFD6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915194"/>
            <a:ext cx="7772400" cy="5440680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0895C580-930B-2815-37F8-5CA2BFC68BF7}"/>
              </a:ext>
            </a:extLst>
          </p:cNvPr>
          <p:cNvSpPr txBox="1"/>
          <p:nvPr/>
        </p:nvSpPr>
        <p:spPr>
          <a:xfrm>
            <a:off x="10231570" y="5986542"/>
            <a:ext cx="11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details⎘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4768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405F1-F3A7-ED3E-0362-5E5456E46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58CCD-2E91-827D-9949-97F83750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Additional analyses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060441C-A28C-1C36-666D-C6248AC6C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9022FF-D37D-058E-6FAE-E76EDC9AC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39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EB66281-1684-B7E6-F9E0-14F47D46B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Open questions</a:t>
            </a:r>
            <a:r>
              <a:rPr lang="en-GB" b="1" noProof="0" dirty="0"/>
              <a:t>:</a:t>
            </a:r>
          </a:p>
          <a:p>
            <a:pPr marL="457200" lvl="1" indent="0">
              <a:buNone/>
            </a:pPr>
            <a:endParaRPr lang="en-GB" noProof="0" dirty="0"/>
          </a:p>
          <a:p>
            <a:pPr marL="914400" lvl="1" indent="-457200">
              <a:buFont typeface="+mj-lt"/>
              <a:buAutoNum type="arabicPeriod"/>
            </a:pPr>
            <a:r>
              <a:rPr lang="en-GB" noProof="0" dirty="0"/>
              <a:t>Is the average attention gap a </a:t>
            </a:r>
            <a:r>
              <a:rPr lang="en-GB" b="1" noProof="0" dirty="0"/>
              <a:t>byproduct of other structural inequalities </a:t>
            </a:r>
            <a:r>
              <a:rPr lang="en-GB" noProof="0" dirty="0"/>
              <a:t>between men and women in parliament?</a:t>
            </a:r>
          </a:p>
          <a:p>
            <a:pPr lvl="2">
              <a:buFont typeface="Wingdings" pitchFamily="2" charset="2"/>
              <a:buChar char="à"/>
            </a:pPr>
            <a:r>
              <a:rPr lang="en-GB" noProof="0" dirty="0">
                <a:solidFill>
                  <a:srgbClr val="E97E50"/>
                </a:solidFill>
              </a:rPr>
              <a:t>Observable contextual factors explain the attention gap only partially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Is the </a:t>
            </a:r>
            <a:r>
              <a:rPr lang="en-GB" b="1" dirty="0"/>
              <a:t>size</a:t>
            </a:r>
            <a:r>
              <a:rPr lang="en-GB" dirty="0"/>
              <a:t> of the gender attention gap </a:t>
            </a:r>
            <a:r>
              <a:rPr lang="en-GB" b="1" dirty="0"/>
              <a:t>substantively meaningful</a:t>
            </a:r>
            <a:r>
              <a:rPr lang="en-GB" dirty="0"/>
              <a:t>?</a:t>
            </a:r>
          </a:p>
          <a:p>
            <a:pPr lvl="2">
              <a:buFont typeface="Wingdings" pitchFamily="2" charset="2"/>
              <a:buChar char="à"/>
            </a:pPr>
            <a:r>
              <a:rPr lang="en-GB" dirty="0">
                <a:solidFill>
                  <a:srgbClr val="E97E50"/>
                </a:solidFill>
              </a:rPr>
              <a:t>No definite answer</a:t>
            </a:r>
          </a:p>
          <a:p>
            <a:pPr lvl="2">
              <a:buFont typeface="Wingdings" pitchFamily="2" charset="2"/>
              <a:buChar char="à"/>
            </a:pPr>
            <a:r>
              <a:rPr lang="en-GB" dirty="0">
                <a:solidFill>
                  <a:srgbClr val="E97E50"/>
                </a:solidFill>
              </a:rPr>
              <a:t>Partisanship is more important for attention than gender</a:t>
            </a:r>
          </a:p>
          <a:p>
            <a:pPr lvl="2">
              <a:buFont typeface="Wingdings" pitchFamily="2" charset="2"/>
              <a:buChar char="à"/>
            </a:pPr>
            <a:r>
              <a:rPr lang="en-GB" dirty="0">
                <a:solidFill>
                  <a:srgbClr val="E97E50"/>
                </a:solidFill>
              </a:rPr>
              <a:t>Implicit biases is a more plausible explanation than explicit hostility</a:t>
            </a:r>
            <a:endParaRPr lang="en-GB" noProof="0" dirty="0"/>
          </a:p>
          <a:p>
            <a:pPr marL="457200" lvl="1" indent="0">
              <a:buNone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4697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9BF49-C441-CE6C-779D-CBEE5FA19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EE01E6B-FB96-AB19-6D1C-E2CF24F81E85}"/>
              </a:ext>
            </a:extLst>
          </p:cNvPr>
          <p:cNvSpPr/>
          <p:nvPr/>
        </p:nvSpPr>
        <p:spPr>
          <a:xfrm>
            <a:off x="6989471" y="3493553"/>
            <a:ext cx="2182264" cy="1361343"/>
          </a:xfrm>
          <a:prstGeom prst="rect">
            <a:avLst/>
          </a:prstGeom>
          <a:solidFill>
            <a:srgbClr val="E97E50">
              <a:alpha val="30000"/>
            </a:srgbClr>
          </a:solidFill>
          <a:ln w="38100">
            <a:solidFill>
              <a:srgbClr val="E97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19D77-F517-21CF-1444-676C851B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Underrepresentation of women in politics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37E902-90D4-C0D0-9F12-13ECBF2C9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B9F1F-9CCE-59EA-D6CF-DDFBA0514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FA1D1-53CE-6693-6A78-E1A2ED6E715B}"/>
              </a:ext>
            </a:extLst>
          </p:cNvPr>
          <p:cNvSpPr txBox="1"/>
          <p:nvPr/>
        </p:nvSpPr>
        <p:spPr>
          <a:xfrm>
            <a:off x="1234262" y="1674021"/>
            <a:ext cx="28328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/>
              <a:t>Supply: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Political ambition</a:t>
            </a:r>
            <a:br>
              <a:rPr lang="en-GB" noProof="0" dirty="0"/>
            </a:br>
            <a: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  <a:t>Fox &amp; Lawless (2005)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Persistence</a:t>
            </a:r>
            <a:br>
              <a:rPr lang="en-GB" noProof="0" dirty="0"/>
            </a:br>
            <a: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  <a:t>Bernhard &amp; de </a:t>
            </a:r>
            <a:r>
              <a:rPr lang="en-GB" sz="1400" noProof="0" dirty="0" err="1">
                <a:solidFill>
                  <a:schemeClr val="tx1">
                    <a:alpha val="50000"/>
                  </a:schemeClr>
                </a:solidFill>
              </a:rPr>
              <a:t>Benediktis</a:t>
            </a:r>
            <a: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  <a:t>-Kessner (2021)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903E52-4830-F183-8F5C-6FA51277F797}"/>
              </a:ext>
            </a:extLst>
          </p:cNvPr>
          <p:cNvSpPr txBox="1"/>
          <p:nvPr/>
        </p:nvSpPr>
        <p:spPr>
          <a:xfrm>
            <a:off x="1136310" y="3989353"/>
            <a:ext cx="271798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/>
              <a:t>Demand: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Voter discrimination</a:t>
            </a:r>
            <a:br>
              <a:rPr lang="en-GB" noProof="0" dirty="0"/>
            </a:br>
            <a: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  <a:t>Clayton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Party discrimination</a:t>
            </a:r>
            <a:br>
              <a:rPr lang="en-GB" noProof="0" dirty="0"/>
            </a:br>
            <a: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  <a:t>Fujiwara et al. (2025)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Institutional factors</a:t>
            </a:r>
            <a:br>
              <a:rPr lang="en-GB" noProof="0" dirty="0"/>
            </a:br>
            <a: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  <a:t>Dahlerup &amp; </a:t>
            </a:r>
            <a:r>
              <a:rPr lang="en-GB" sz="1400" noProof="0" dirty="0" err="1">
                <a:solidFill>
                  <a:schemeClr val="tx1">
                    <a:alpha val="50000"/>
                  </a:schemeClr>
                </a:solidFill>
              </a:rPr>
              <a:t>Freidenvall</a:t>
            </a:r>
            <a: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  <a:t> (2005)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EFFE38-5521-AEF7-49EB-C9B54953AF87}"/>
              </a:ext>
            </a:extLst>
          </p:cNvPr>
          <p:cNvSpPr txBox="1"/>
          <p:nvPr/>
        </p:nvSpPr>
        <p:spPr>
          <a:xfrm>
            <a:off x="3571047" y="2815425"/>
            <a:ext cx="3135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noProof="0" dirty="0">
                <a:solidFill>
                  <a:srgbClr val="003056"/>
                </a:solidFill>
              </a:rPr>
              <a:t>Descriptive </a:t>
            </a:r>
            <a:br>
              <a:rPr lang="en-GB" b="1" noProof="0" dirty="0">
                <a:solidFill>
                  <a:srgbClr val="003056"/>
                </a:solidFill>
              </a:rPr>
            </a:br>
            <a:r>
              <a:rPr lang="en-GB" b="1" noProof="0" dirty="0">
                <a:solidFill>
                  <a:srgbClr val="003056"/>
                </a:solidFill>
              </a:rPr>
              <a:t>representation</a:t>
            </a:r>
          </a:p>
          <a:p>
            <a:pPr algn="ctr"/>
            <a:r>
              <a:rPr lang="en-GB" b="1" noProof="0" dirty="0">
                <a:solidFill>
                  <a:srgbClr val="003056">
                    <a:alpha val="50000"/>
                  </a:srgbClr>
                </a:solidFill>
              </a:rPr>
              <a:t>(numerical representation)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DD9CBF-DEF5-32C4-3428-F6B78B453330}"/>
              </a:ext>
            </a:extLst>
          </p:cNvPr>
          <p:cNvSpPr txBox="1"/>
          <p:nvPr/>
        </p:nvSpPr>
        <p:spPr>
          <a:xfrm>
            <a:off x="6989471" y="3517682"/>
            <a:ext cx="218226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noProof="0" dirty="0"/>
              <a:t>Inequalities </a:t>
            </a:r>
            <a:br>
              <a:rPr lang="en-GB" b="1" noProof="0" dirty="0"/>
            </a:br>
            <a:r>
              <a:rPr lang="en-GB" b="1" noProof="0" dirty="0"/>
              <a:t>within institutions</a:t>
            </a:r>
            <a:br>
              <a:rPr lang="en-GB" b="1" noProof="0" dirty="0"/>
            </a:br>
            <a: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  <a:t>Erikson &amp; Josefsson (2019)</a:t>
            </a:r>
          </a:p>
          <a:p>
            <a:pPr algn="ctr"/>
            <a: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  <a:t>Krook (2018)</a:t>
            </a:r>
            <a:b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</a:br>
            <a:r>
              <a:rPr lang="en-GB" sz="1400" noProof="0" dirty="0" err="1">
                <a:solidFill>
                  <a:schemeClr val="tx1">
                    <a:alpha val="50000"/>
                  </a:schemeClr>
                </a:solidFill>
              </a:rPr>
              <a:t>Kerevel</a:t>
            </a:r>
            <a: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  <a:t> &amp; Atkeson (2013)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4F76C-BCAC-D9A5-346A-8C9591F2DFC6}"/>
              </a:ext>
            </a:extLst>
          </p:cNvPr>
          <p:cNvSpPr txBox="1"/>
          <p:nvPr/>
        </p:nvSpPr>
        <p:spPr>
          <a:xfrm>
            <a:off x="9479307" y="2839262"/>
            <a:ext cx="2132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noProof="0" dirty="0">
                <a:solidFill>
                  <a:srgbClr val="003056"/>
                </a:solidFill>
              </a:rPr>
              <a:t>Substantive </a:t>
            </a:r>
            <a:br>
              <a:rPr lang="en-GB" b="1" noProof="0" dirty="0">
                <a:solidFill>
                  <a:srgbClr val="003056"/>
                </a:solidFill>
              </a:rPr>
            </a:br>
            <a:r>
              <a:rPr lang="en-GB" b="1" noProof="0" dirty="0">
                <a:solidFill>
                  <a:srgbClr val="003056"/>
                </a:solidFill>
              </a:rPr>
              <a:t>representation</a:t>
            </a:r>
          </a:p>
          <a:p>
            <a:pPr algn="ctr"/>
            <a:r>
              <a:rPr lang="en-GB" b="1" noProof="0" dirty="0">
                <a:solidFill>
                  <a:srgbClr val="003056">
                    <a:alpha val="50000"/>
                  </a:srgbClr>
                </a:solidFill>
              </a:rPr>
              <a:t>(policy outcomes)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A7E86544-F84E-F9C0-8EDE-4849F6BD054D}"/>
              </a:ext>
            </a:extLst>
          </p:cNvPr>
          <p:cNvSpPr/>
          <p:nvPr/>
        </p:nvSpPr>
        <p:spPr>
          <a:xfrm>
            <a:off x="2122217" y="2133125"/>
            <a:ext cx="2832847" cy="1180194"/>
          </a:xfrm>
          <a:prstGeom prst="arc">
            <a:avLst/>
          </a:prstGeom>
          <a:ln w="25400">
            <a:solidFill>
              <a:srgbClr val="003056">
                <a:alpha val="50000"/>
              </a:srgb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CBECC9AE-DA62-89C0-1C09-607939271AE8}"/>
              </a:ext>
            </a:extLst>
          </p:cNvPr>
          <p:cNvSpPr/>
          <p:nvPr/>
        </p:nvSpPr>
        <p:spPr>
          <a:xfrm flipV="1">
            <a:off x="2153105" y="3171461"/>
            <a:ext cx="2832847" cy="1352278"/>
          </a:xfrm>
          <a:prstGeom prst="arc">
            <a:avLst/>
          </a:prstGeom>
          <a:ln w="25400">
            <a:solidFill>
              <a:srgbClr val="003056">
                <a:alpha val="50000"/>
              </a:srgb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07CFDD-85CA-0D6A-0E5E-7D4F87527A2D}"/>
              </a:ext>
            </a:extLst>
          </p:cNvPr>
          <p:cNvCxnSpPr>
            <a:cxnSpLocks/>
          </p:cNvCxnSpPr>
          <p:nvPr/>
        </p:nvCxnSpPr>
        <p:spPr>
          <a:xfrm>
            <a:off x="2219859" y="3277090"/>
            <a:ext cx="0" cy="674077"/>
          </a:xfrm>
          <a:prstGeom prst="straightConnector1">
            <a:avLst/>
          </a:prstGeom>
          <a:ln w="25400">
            <a:solidFill>
              <a:srgbClr val="003056">
                <a:alpha val="50000"/>
              </a:srgb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0F043E27-B230-F02E-174B-C9E45C71A286}"/>
              </a:ext>
            </a:extLst>
          </p:cNvPr>
          <p:cNvSpPr/>
          <p:nvPr/>
        </p:nvSpPr>
        <p:spPr>
          <a:xfrm>
            <a:off x="1130300" y="1707689"/>
            <a:ext cx="9361734" cy="1902345"/>
          </a:xfrm>
          <a:prstGeom prst="arc">
            <a:avLst>
              <a:gd name="adj1" fmla="val 11975118"/>
              <a:gd name="adj2" fmla="val 0"/>
            </a:avLst>
          </a:prstGeom>
          <a:ln w="25400">
            <a:solidFill>
              <a:srgbClr val="003056">
                <a:alpha val="50000"/>
              </a:srgbClr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A146BDC0-2C14-7B0C-8A75-A547ABA5D67B}"/>
              </a:ext>
            </a:extLst>
          </p:cNvPr>
          <p:cNvSpPr/>
          <p:nvPr/>
        </p:nvSpPr>
        <p:spPr>
          <a:xfrm flipV="1">
            <a:off x="1130300" y="2815425"/>
            <a:ext cx="9361734" cy="2364010"/>
          </a:xfrm>
          <a:prstGeom prst="arc">
            <a:avLst>
              <a:gd name="adj1" fmla="val 12262364"/>
              <a:gd name="adj2" fmla="val 21590618"/>
            </a:avLst>
          </a:prstGeom>
          <a:ln w="25400">
            <a:solidFill>
              <a:srgbClr val="003056">
                <a:alpha val="50000"/>
              </a:srgbClr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42BBD6-C0C3-528E-C6D7-26FE9316752C}"/>
              </a:ext>
            </a:extLst>
          </p:cNvPr>
          <p:cNvSpPr txBox="1"/>
          <p:nvPr/>
        </p:nvSpPr>
        <p:spPr>
          <a:xfrm>
            <a:off x="7088154" y="2103281"/>
            <a:ext cx="21822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noProof="0" dirty="0"/>
              <a:t>Behaviour</a:t>
            </a:r>
            <a:br>
              <a:rPr lang="en-GB" b="1" noProof="0" dirty="0"/>
            </a:br>
            <a:r>
              <a:rPr lang="en-GB" b="1" noProof="0" dirty="0"/>
              <a:t>within institutions</a:t>
            </a:r>
            <a:br>
              <a:rPr lang="en-GB" b="1" noProof="0" dirty="0"/>
            </a:br>
            <a: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  <a:t>Anzia &amp; Berry (2011)</a:t>
            </a:r>
          </a:p>
          <a:p>
            <a:pPr algn="ctr"/>
            <a:r>
              <a:rPr lang="en-GB" sz="1400" noProof="0" dirty="0">
                <a:solidFill>
                  <a:schemeClr val="tx1">
                    <a:alpha val="50000"/>
                  </a:schemeClr>
                </a:solidFill>
              </a:rPr>
              <a:t>Dietrich et al. (2019)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E04A5DC-38F2-D214-D7A2-FBF07893A610}"/>
              </a:ext>
            </a:extLst>
          </p:cNvPr>
          <p:cNvCxnSpPr>
            <a:cxnSpLocks/>
          </p:cNvCxnSpPr>
          <p:nvPr/>
        </p:nvCxnSpPr>
        <p:spPr>
          <a:xfrm>
            <a:off x="8080603" y="3108302"/>
            <a:ext cx="0" cy="385251"/>
          </a:xfrm>
          <a:prstGeom prst="straightConnector1">
            <a:avLst/>
          </a:prstGeom>
          <a:ln w="25400">
            <a:solidFill>
              <a:srgbClr val="003056">
                <a:alpha val="50000"/>
              </a:srgb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F81D5911-26E3-7CF2-DF76-D12F2F0FAA24}"/>
              </a:ext>
            </a:extLst>
          </p:cNvPr>
          <p:cNvSpPr/>
          <p:nvPr/>
        </p:nvSpPr>
        <p:spPr>
          <a:xfrm flipH="1">
            <a:off x="5507679" y="2225020"/>
            <a:ext cx="2132506" cy="1180194"/>
          </a:xfrm>
          <a:prstGeom prst="arc">
            <a:avLst>
              <a:gd name="adj1" fmla="val 12901062"/>
              <a:gd name="adj2" fmla="val 21320040"/>
            </a:avLst>
          </a:prstGeom>
          <a:ln w="25400">
            <a:solidFill>
              <a:srgbClr val="003056">
                <a:alpha val="50000"/>
              </a:srgb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415D5898-C517-970B-73B5-1ED1CDF3AC82}"/>
              </a:ext>
            </a:extLst>
          </p:cNvPr>
          <p:cNvSpPr/>
          <p:nvPr/>
        </p:nvSpPr>
        <p:spPr>
          <a:xfrm flipH="1" flipV="1">
            <a:off x="5507679" y="3084298"/>
            <a:ext cx="2132506" cy="1180193"/>
          </a:xfrm>
          <a:prstGeom prst="arc">
            <a:avLst>
              <a:gd name="adj1" fmla="val 13857930"/>
              <a:gd name="adj2" fmla="val 21400106"/>
            </a:avLst>
          </a:prstGeom>
          <a:ln w="25400">
            <a:solidFill>
              <a:srgbClr val="003056">
                <a:alpha val="50000"/>
              </a:srgb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23AB95E1-C243-DDE0-A15B-A22FBFF84C62}"/>
              </a:ext>
            </a:extLst>
          </p:cNvPr>
          <p:cNvSpPr/>
          <p:nvPr/>
        </p:nvSpPr>
        <p:spPr>
          <a:xfrm flipH="1">
            <a:off x="8057964" y="2265436"/>
            <a:ext cx="2464958" cy="1685731"/>
          </a:xfrm>
          <a:prstGeom prst="arc">
            <a:avLst>
              <a:gd name="adj1" fmla="val 11911611"/>
              <a:gd name="adj2" fmla="val 17746279"/>
            </a:avLst>
          </a:prstGeom>
          <a:ln w="25400">
            <a:solidFill>
              <a:srgbClr val="003056">
                <a:alpha val="50000"/>
              </a:srgb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8D6165F7-7D6D-4E16-51D5-49A5305DA34B}"/>
              </a:ext>
            </a:extLst>
          </p:cNvPr>
          <p:cNvSpPr/>
          <p:nvPr/>
        </p:nvSpPr>
        <p:spPr>
          <a:xfrm flipH="1" flipV="1">
            <a:off x="8080602" y="2556649"/>
            <a:ext cx="2464958" cy="1653540"/>
          </a:xfrm>
          <a:prstGeom prst="arc">
            <a:avLst>
              <a:gd name="adj1" fmla="val 11911611"/>
              <a:gd name="adj2" fmla="val 16857854"/>
            </a:avLst>
          </a:prstGeom>
          <a:ln w="25400">
            <a:solidFill>
              <a:srgbClr val="003056">
                <a:alpha val="50000"/>
              </a:srgb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D1726-7EDE-4FD3-7FCB-D566A19C4921}"/>
              </a:ext>
            </a:extLst>
          </p:cNvPr>
          <p:cNvSpPr txBox="1"/>
          <p:nvPr/>
        </p:nvSpPr>
        <p:spPr>
          <a:xfrm>
            <a:off x="6938110" y="5308175"/>
            <a:ext cx="4467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7E50"/>
                </a:solidFill>
              </a:rPr>
              <a:t>Our focus: </a:t>
            </a:r>
          </a:p>
          <a:p>
            <a:r>
              <a:rPr lang="en-US" b="1" dirty="0">
                <a:solidFill>
                  <a:srgbClr val="E97E50"/>
                </a:solidFill>
              </a:rPr>
              <a:t>Attention inequalities </a:t>
            </a:r>
            <a:r>
              <a:rPr lang="en-US" dirty="0">
                <a:solidFill>
                  <a:srgbClr val="E97E50"/>
                </a:solidFill>
              </a:rPr>
              <a:t>as a barrier to </a:t>
            </a:r>
            <a:br>
              <a:rPr lang="en-US" dirty="0">
                <a:solidFill>
                  <a:srgbClr val="E97E50"/>
                </a:solidFill>
              </a:rPr>
            </a:br>
            <a:r>
              <a:rPr lang="en-US" dirty="0">
                <a:solidFill>
                  <a:srgbClr val="E97E50"/>
                </a:solidFill>
              </a:rPr>
              <a:t>women’s equitable participation in parliament</a:t>
            </a:r>
          </a:p>
        </p:txBody>
      </p:sp>
    </p:spTree>
    <p:extLst>
      <p:ext uri="{BB962C8B-B14F-4D97-AF65-F5344CB8AC3E}">
        <p14:creationId xmlns:p14="http://schemas.microsoft.com/office/powerpoint/2010/main" val="367377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8" grpId="0"/>
      <p:bldP spid="9" grpId="0"/>
      <p:bldP spid="10" grpId="0"/>
      <p:bldP spid="11" grpId="0" uiExpand="1" build="allAtOnce"/>
      <p:bldP spid="12" grpId="0"/>
      <p:bldP spid="5" grpId="0" animBg="1"/>
      <p:bldP spid="6" grpId="0" animBg="1"/>
      <p:bldP spid="15" grpId="0" animBg="1"/>
      <p:bldP spid="16" grpId="0" animBg="1"/>
      <p:bldP spid="22" grpId="0"/>
      <p:bldP spid="27" grpId="0" animBg="1"/>
      <p:bldP spid="28" grpId="0" animBg="1"/>
      <p:bldP spid="29" grpId="0" animBg="1"/>
      <p:bldP spid="30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C2DD1-3BB5-C297-CED3-33CA7A923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3A4A7-2519-77EE-F250-54F1E2AE6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Additional analyses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5FF9150-FDE2-6E01-C94F-17571AC70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9F58BC-5AFE-C9AA-FC72-5076982C4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40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5BC6181-E03A-B583-B143-25E0ABE5C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Is the attention gap driven by </a:t>
            </a:r>
            <a:r>
              <a:rPr lang="en-GB" b="1" dirty="0"/>
              <a:t>dyadic dependencies</a:t>
            </a:r>
            <a:r>
              <a:rPr lang="en-GB" dirty="0"/>
              <a:t>?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>
                <a:solidFill>
                  <a:srgbClr val="E97E50"/>
                </a:solidFill>
              </a:rPr>
              <a:t>Network analysis model: No 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 ⎘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  <a:p>
            <a:r>
              <a:rPr lang="en-GB" dirty="0"/>
              <a:t>Is the average attention gap </a:t>
            </a:r>
            <a:r>
              <a:rPr lang="en-GB" b="1" dirty="0"/>
              <a:t>driven by only a few listeners</a:t>
            </a:r>
            <a:r>
              <a:rPr lang="en-GB" dirty="0"/>
              <a:t>?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>
                <a:solidFill>
                  <a:srgbClr val="E97E50"/>
                </a:solidFill>
              </a:rPr>
              <a:t>Multilevel random-effects model: There is individual-level variation, but gap is not driven by a few outliers 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 ⎘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  <a:endParaRPr lang="en-GB" sz="1800" dirty="0">
              <a:solidFill>
                <a:srgbClr val="E97E50"/>
              </a:solidFill>
            </a:endParaRPr>
          </a:p>
          <a:p>
            <a:r>
              <a:rPr lang="en-GB" dirty="0"/>
              <a:t>Is the attention gap driven by </a:t>
            </a:r>
            <a:r>
              <a:rPr lang="en-GB" b="1" dirty="0"/>
              <a:t>data-preprocessing choices</a:t>
            </a:r>
            <a:r>
              <a:rPr lang="en-GB" dirty="0"/>
              <a:t>?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>
                <a:solidFill>
                  <a:srgbClr val="E97E50"/>
                </a:solidFill>
              </a:rPr>
              <a:t>Specification curve analysis: No 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 ⎘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  <a:endParaRPr lang="en-GB" sz="1800" dirty="0">
              <a:solidFill>
                <a:srgbClr val="E97E50"/>
              </a:solidFill>
            </a:endParaRPr>
          </a:p>
          <a:p>
            <a:r>
              <a:rPr lang="en-GB" noProof="0" dirty="0"/>
              <a:t>Does the attention gap vary conditional on the debated topic?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>
                <a:solidFill>
                  <a:srgbClr val="E97E50"/>
                </a:solidFill>
              </a:rPr>
              <a:t>Text analysis to measure stereotypically feminine/masculine issues: </a:t>
            </a:r>
            <a:br>
              <a:rPr lang="en-GB" dirty="0">
                <a:solidFill>
                  <a:srgbClr val="E97E50"/>
                </a:solidFill>
              </a:rPr>
            </a:br>
            <a:r>
              <a:rPr lang="en-GB" dirty="0">
                <a:solidFill>
                  <a:srgbClr val="E97E50"/>
                </a:solidFill>
              </a:rPr>
              <a:t>No robust evidence after accounting for partisanship 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 ⎘</a:t>
            </a:r>
            <a:r>
              <a:rPr lang="en-GB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951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303C0-BC31-F03B-1DD0-B7A5A11A6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CE5B4F-87A7-8852-4683-B3DC0737D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6639" y="1976845"/>
            <a:ext cx="7942217" cy="2332595"/>
          </a:xfrm>
        </p:spPr>
        <p:txBody>
          <a:bodyPr>
            <a:noAutofit/>
          </a:bodyPr>
          <a:lstStyle/>
          <a:p>
            <a:pPr algn="l"/>
            <a:r>
              <a:rPr lang="en-GB" sz="4500" noProof="0" dirty="0">
                <a:solidFill>
                  <a:srgbClr val="E97E50"/>
                </a:solidFill>
                <a:latin typeface="+mn-lt"/>
              </a:rPr>
              <a:t>Conclusion:</a:t>
            </a:r>
            <a:br>
              <a:rPr lang="en-GB" sz="4500" b="0" dirty="0">
                <a:solidFill>
                  <a:srgbClr val="E97E50"/>
                </a:solidFill>
                <a:latin typeface="+mn-lt"/>
              </a:rPr>
            </a:br>
            <a:r>
              <a:rPr lang="en-GB" sz="4500" b="0" dirty="0">
                <a:latin typeface="+mn-lt"/>
              </a:rPr>
              <a:t>Summary and contributions</a:t>
            </a:r>
            <a:br>
              <a:rPr lang="en-GB" sz="4500" b="0" dirty="0">
                <a:latin typeface="+mn-lt"/>
              </a:rPr>
            </a:br>
            <a:endParaRPr lang="en-GB" sz="4500" b="0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2434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9D28B-4280-3C3C-E513-9244A2A6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Summary and contributions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4151F-17D6-C6FF-2781-372D5BDFE7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F8B8D-422E-EB1C-612C-22B424AD0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42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051591-6717-B191-B9EC-9EA6D3986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noProof="0" dirty="0">
                <a:solidFill>
                  <a:srgbClr val="E97E50"/>
                </a:solidFill>
              </a:rPr>
              <a:t>RQ:</a:t>
            </a:r>
            <a:r>
              <a:rPr lang="en-GB" noProof="0" dirty="0">
                <a:solidFill>
                  <a:srgbClr val="E97E50"/>
                </a:solidFill>
              </a:rPr>
              <a:t> </a:t>
            </a:r>
            <a:r>
              <a:rPr lang="en-GB" noProof="0" dirty="0"/>
              <a:t>Do legislators pay less attention to their women colleagues during parliamentary meetings?</a:t>
            </a:r>
          </a:p>
          <a:p>
            <a:endParaRPr lang="en-GB" noProof="0" dirty="0"/>
          </a:p>
          <a:p>
            <a:r>
              <a:rPr lang="en-GB" b="1" noProof="0" dirty="0">
                <a:solidFill>
                  <a:srgbClr val="E97E50"/>
                </a:solidFill>
              </a:rPr>
              <a:t>Methodological contribution: </a:t>
            </a:r>
            <a:r>
              <a:rPr lang="en-GB" noProof="0" dirty="0">
                <a:solidFill>
                  <a:srgbClr val="E97E50"/>
                </a:solidFill>
              </a:rPr>
              <a:t>Computer vision in political science</a:t>
            </a:r>
            <a:br>
              <a:rPr lang="en-GB" b="1" noProof="0" dirty="0"/>
            </a:br>
            <a:r>
              <a:rPr lang="en-GB" b="1" noProof="0" dirty="0"/>
              <a:t>Computer vision </a:t>
            </a:r>
            <a:r>
              <a:rPr lang="en-GB" noProof="0" dirty="0"/>
              <a:t>techniques to </a:t>
            </a:r>
            <a:r>
              <a:rPr lang="en-GB" b="1" noProof="0" dirty="0"/>
              <a:t>analyse video footage </a:t>
            </a:r>
            <a:r>
              <a:rPr lang="en-GB" noProof="0" dirty="0"/>
              <a:t>capturing </a:t>
            </a:r>
            <a:r>
              <a:rPr lang="en-GB" b="1" noProof="0" dirty="0"/>
              <a:t>legislators while attending parliamentary meetings</a:t>
            </a:r>
            <a:br>
              <a:rPr lang="en-GB" b="1" noProof="0" dirty="0"/>
            </a:br>
            <a:r>
              <a:rPr lang="en-GB" sz="19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900" noProof="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research using computer vision for video analysis in political science </a:t>
            </a:r>
            <a:r>
              <a:rPr lang="en-GB" sz="200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r>
              <a:rPr lang="en-GB" sz="19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  <a:p>
            <a:endParaRPr lang="en-GB" b="1" dirty="0"/>
          </a:p>
          <a:p>
            <a:r>
              <a:rPr lang="en-US" b="1" dirty="0">
                <a:solidFill>
                  <a:srgbClr val="E97E50"/>
                </a:solidFill>
              </a:rPr>
              <a:t>Substantive contribution: </a:t>
            </a:r>
            <a:br>
              <a:rPr lang="en-US" b="1" dirty="0">
                <a:solidFill>
                  <a:srgbClr val="E97E50"/>
                </a:solidFill>
              </a:rPr>
            </a:br>
            <a:r>
              <a:rPr lang="en-US" dirty="0">
                <a:solidFill>
                  <a:srgbClr val="E97E50"/>
                </a:solidFill>
              </a:rPr>
              <a:t>First non-anecdotal evidence on the gender attention gap</a:t>
            </a:r>
          </a:p>
          <a:p>
            <a:pPr lvl="1"/>
            <a:r>
              <a:rPr lang="en-US" b="1" dirty="0"/>
              <a:t>Women receive less attention than men </a:t>
            </a:r>
            <a:r>
              <a:rPr lang="en-US" dirty="0"/>
              <a:t>in the </a:t>
            </a:r>
            <a:r>
              <a:rPr lang="en-US" i="1" dirty="0"/>
              <a:t>Landtag BW</a:t>
            </a:r>
            <a:endParaRPr lang="en-US" dirty="0"/>
          </a:p>
          <a:p>
            <a:pPr lvl="1"/>
            <a:r>
              <a:rPr lang="en-US" dirty="0"/>
              <a:t>This </a:t>
            </a:r>
            <a:r>
              <a:rPr lang="en-US" b="1" dirty="0"/>
              <a:t>difference is driven by men </a:t>
            </a:r>
            <a:r>
              <a:rPr lang="en-US" dirty="0"/>
              <a:t>who listen less to women</a:t>
            </a:r>
          </a:p>
          <a:p>
            <a:pPr lvl="1"/>
            <a:r>
              <a:rPr lang="en-US" b="1" dirty="0"/>
              <a:t>Women pay equal attention </a:t>
            </a:r>
            <a:r>
              <a:rPr lang="en-US" dirty="0"/>
              <a:t>to men and women</a:t>
            </a:r>
            <a:endParaRPr lang="en-GB" b="1" noProof="0" dirty="0"/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4154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A602E-0C1A-E13D-D243-11DCDDECF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777552"/>
            <a:ext cx="5522750" cy="1492476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143E15-6704-E6EB-3910-29F05CE1C6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5025" y="2637337"/>
            <a:ext cx="5522750" cy="1047559"/>
          </a:xfrm>
        </p:spPr>
        <p:txBody>
          <a:bodyPr/>
          <a:lstStyle/>
          <a:p>
            <a:r>
              <a:rPr lang="en-US" dirty="0"/>
              <a:t>Oliver Rittmann</a:t>
            </a:r>
          </a:p>
          <a:p>
            <a:r>
              <a:rPr lang="en-US" dirty="0" err="1">
                <a:solidFill>
                  <a:schemeClr val="bg1">
                    <a:alpha val="50000"/>
                  </a:schemeClr>
                </a:solidFill>
              </a:rPr>
              <a:t>oliver.rittmann@uni-mannheim.de</a:t>
            </a:r>
            <a:endParaRPr lang="en-US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2ED457BD-4BAE-518C-62D8-969EE19F1C74}"/>
              </a:ext>
            </a:extLst>
          </p:cNvPr>
          <p:cNvSpPr txBox="1">
            <a:spLocks/>
          </p:cNvSpPr>
          <p:nvPr/>
        </p:nvSpPr>
        <p:spPr>
          <a:xfrm>
            <a:off x="1300290" y="4505574"/>
            <a:ext cx="6152629" cy="781335"/>
          </a:xfrm>
          <a:prstGeom prst="rect">
            <a:avLst/>
          </a:prstGeom>
        </p:spPr>
        <p:txBody>
          <a:bodyPr vert="horz" lIns="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dirty="0"/>
              <a:t>Rittmann, Oliver, Dominic Nyhuis, and Tobias Ringwald. Forthcoming. “Gendered Patterns of Parliamentary Attention.” </a:t>
            </a:r>
            <a:br>
              <a:rPr lang="en-US" dirty="0"/>
            </a:br>
            <a:r>
              <a:rPr lang="en-US" dirty="0"/>
              <a:t>Online first: </a:t>
            </a:r>
            <a:r>
              <a:rPr lang="en-US" i="1" dirty="0"/>
              <a:t>The Journal of Politics</a:t>
            </a:r>
            <a:r>
              <a:rPr lang="en-US" dirty="0"/>
              <a:t>.</a:t>
            </a:r>
          </a:p>
        </p:txBody>
      </p:sp>
      <p:pic>
        <p:nvPicPr>
          <p:cNvPr id="8" name="Graphic 7" descr="Open book outline">
            <a:extLst>
              <a:ext uri="{FF2B5EF4-FFF2-40B4-BE49-F238E27FC236}">
                <a16:creationId xmlns:a16="http://schemas.microsoft.com/office/drawing/2014/main" id="{0BF761AB-A2F3-C7FF-4615-E0974243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695" y="4413126"/>
            <a:ext cx="966230" cy="96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90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C8616-462F-E1AF-1E2C-104356DC03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Appendix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09EB9C-AE55-F211-13BB-E1358BAA8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Face recognition validation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Attention classification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Calculation of the dependent variable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Fixed-effects models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Network model analysis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Benchmarking the attention gap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Specification curve analysis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Individual-level attention gap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Measuring issue congruity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Interaction models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Computer vision in political science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Ongoing work and broader research agenda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References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alpha val="50000"/>
                  </a:schemeClr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⎘</a:t>
            </a:r>
            <a:endParaRPr lang="en-US" sz="2000" dirty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000" dirty="0">
              <a:solidFill>
                <a:schemeClr val="bg1">
                  <a:alpha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4015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77B786-DEE0-CEBC-4BEF-D1785E008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Face recognition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C04FCC7-7E2D-7D96-1F9F-B4B43772D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88EBEA-9831-8555-2F6D-2594B9196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88EE244-2EA0-B2D0-5A16-73390D581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Validation</a:t>
            </a:r>
          </a:p>
          <a:p>
            <a:endParaRPr lang="en-US" dirty="0"/>
          </a:p>
          <a:p>
            <a:r>
              <a:rPr lang="en-US" dirty="0"/>
              <a:t>Test set: 30 randomly sampled images per legislator</a:t>
            </a:r>
          </a:p>
          <a:p>
            <a:endParaRPr lang="en-US" dirty="0"/>
          </a:p>
          <a:p>
            <a:r>
              <a:rPr lang="en-US" dirty="0"/>
              <a:t>Classification accuracy: 99.7%</a:t>
            </a:r>
          </a:p>
          <a:p>
            <a:endParaRPr lang="en-US" dirty="0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E05D6F62-AD23-3E23-4AC8-26F66AA35BDF}"/>
              </a:ext>
            </a:extLst>
          </p:cNvPr>
          <p:cNvSpPr txBox="1"/>
          <p:nvPr/>
        </p:nvSpPr>
        <p:spPr>
          <a:xfrm>
            <a:off x="9452113" y="5510739"/>
            <a:ext cx="2464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5BF52BC1-3B39-B653-422B-E8A335D5EE77}"/>
              </a:ext>
            </a:extLst>
          </p:cNvPr>
          <p:cNvSpPr txBox="1"/>
          <p:nvPr/>
        </p:nvSpPr>
        <p:spPr>
          <a:xfrm>
            <a:off x="9452113" y="5755758"/>
            <a:ext cx="2567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586438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0F39-D9AB-0B51-872A-D605E8DCB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08044-AF8E-6FF9-51E7-B14493B3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Attention classification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CEA0DAE-F17C-E4C5-8041-47882B239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841B12-9BFB-82C4-A9DF-A6A7964BC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1E90F93-2E7B-F961-5D57-FBCED519D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Codebook instructions</a:t>
            </a:r>
          </a:p>
          <a:p>
            <a:pPr lvl="1"/>
            <a:r>
              <a:rPr lang="en-US" dirty="0"/>
              <a:t>Attentive</a:t>
            </a:r>
          </a:p>
          <a:p>
            <a:pPr lvl="2"/>
            <a:r>
              <a:rPr lang="en-US" dirty="0"/>
              <a:t>The legislator looks forward (orthogonal to shoulder axis)</a:t>
            </a:r>
          </a:p>
          <a:p>
            <a:pPr lvl="2"/>
            <a:r>
              <a:rPr lang="en-US" dirty="0"/>
              <a:t>If eyes closed: attentive only if the chin is raised (blinking)</a:t>
            </a:r>
          </a:p>
          <a:p>
            <a:pPr lvl="1"/>
            <a:r>
              <a:rPr lang="en-US" dirty="0"/>
              <a:t>Not attentive</a:t>
            </a:r>
          </a:p>
          <a:p>
            <a:pPr lvl="2"/>
            <a:r>
              <a:rPr lang="en-US" dirty="0"/>
              <a:t>The legislator does not look forward (looks down, to the left/right, or backwards)</a:t>
            </a:r>
          </a:p>
          <a:p>
            <a:pPr lvl="2"/>
            <a:r>
              <a:rPr lang="en-US" dirty="0"/>
              <a:t>If eyes closed: not attentive if lowered or supported head</a:t>
            </a:r>
          </a:p>
          <a:p>
            <a:pPr lvl="1"/>
            <a:r>
              <a:rPr lang="en-US" dirty="0"/>
              <a:t>Unclear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46,000 labeled images</a:t>
            </a:r>
          </a:p>
          <a:p>
            <a:pPr lvl="1"/>
            <a:r>
              <a:rPr lang="en-US" dirty="0"/>
              <a:t>90% train set, 10% test set</a:t>
            </a:r>
          </a:p>
          <a:p>
            <a:pPr lvl="1"/>
            <a:r>
              <a:rPr lang="en-US" dirty="0"/>
              <a:t>500 images labeled by all four coders to monitor inter-coder reliability</a:t>
            </a:r>
          </a:p>
        </p:txBody>
      </p:sp>
    </p:spTree>
    <p:extLst>
      <p:ext uri="{BB962C8B-B14F-4D97-AF65-F5344CB8AC3E}">
        <p14:creationId xmlns:p14="http://schemas.microsoft.com/office/powerpoint/2010/main" val="23831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C02A5-22F5-FECF-71BC-7D706EAA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Appendix: Attention classification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FAA224-4E00-1E93-F6CD-77301E6F3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2507A8-3A65-168C-EA0B-BDE920228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Inhaltsplatzhalter 6" descr="Ein Bild, das Text, Quittung, Screenshot, Schrift enthält.&#10;&#10;Automatisch generierte Beschreibung">
            <a:extLst>
              <a:ext uri="{FF2B5EF4-FFF2-40B4-BE49-F238E27FC236}">
                <a16:creationId xmlns:a16="http://schemas.microsoft.com/office/drawing/2014/main" id="{EAD969F1-69BA-03F0-98B4-141385A50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0" y="1985894"/>
            <a:ext cx="10515600" cy="2886211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A40C16E-B1A2-AEAF-172B-FB24F4AE6D91}"/>
              </a:ext>
            </a:extLst>
          </p:cNvPr>
          <p:cNvSpPr txBox="1"/>
          <p:nvPr/>
        </p:nvSpPr>
        <p:spPr>
          <a:xfrm>
            <a:off x="9452113" y="5510739"/>
            <a:ext cx="2464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F30EE4E-E436-3800-B9DD-C63508FEEB80}"/>
              </a:ext>
            </a:extLst>
          </p:cNvPr>
          <p:cNvSpPr txBox="1"/>
          <p:nvPr/>
        </p:nvSpPr>
        <p:spPr>
          <a:xfrm>
            <a:off x="9452113" y="5755758"/>
            <a:ext cx="2567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323631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7AACE7-1015-5B3F-8961-13E2DF17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Appendix: Dependent variable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3C1A29-23C2-FD2D-6A2B-DE1748A9F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D23A9F-41A6-C495-DC2C-4E936C028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86ABAA8-4ED8-BA8F-4A19-6F1F183C2AA2}"/>
                  </a:ext>
                </a:extLst>
              </p:cNvPr>
              <p:cNvSpPr txBox="1"/>
              <p:nvPr/>
            </p:nvSpPr>
            <p:spPr>
              <a:xfrm>
                <a:off x="3840166" y="2369224"/>
                <a:ext cx="3360542" cy="1715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rgbClr val="E97E5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num>
                        <m:den>
                          <m:r>
                            <a:rPr lang="en-US" sz="3200" b="1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  <m:r>
                            <a:rPr lang="en-US" sz="3200" b="1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2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  <m:sup>
                              <m:r>
                                <a:rPr lang="en-US" sz="32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3200" b="1"/>
              </a:p>
              <a:p>
                <a:endParaRPr lang="en-US" sz="320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86ABAA8-4ED8-BA8F-4A19-6F1F183C2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166" y="2369224"/>
                <a:ext cx="3360542" cy="17154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eschweifte Klammer rechts 6">
            <a:extLst>
              <a:ext uri="{FF2B5EF4-FFF2-40B4-BE49-F238E27FC236}">
                <a16:creationId xmlns:a16="http://schemas.microsoft.com/office/drawing/2014/main" id="{E7F5ECE3-6FE3-D548-5680-77192A2C2425}"/>
              </a:ext>
            </a:extLst>
          </p:cNvPr>
          <p:cNvSpPr/>
          <p:nvPr/>
        </p:nvSpPr>
        <p:spPr>
          <a:xfrm rot="16200000">
            <a:off x="6024224" y="1917803"/>
            <a:ext cx="143552" cy="902842"/>
          </a:xfrm>
          <a:prstGeom prst="rightBrace">
            <a:avLst>
              <a:gd name="adj1" fmla="val 58306"/>
              <a:gd name="adj2" fmla="val 50767"/>
            </a:avLst>
          </a:prstGeom>
          <a:ln w="31750">
            <a:solidFill>
              <a:srgbClr val="003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67ECFCF-C196-3C6E-CE53-5DC4A93310C1}"/>
                  </a:ext>
                </a:extLst>
              </p:cNvPr>
              <p:cNvSpPr txBox="1"/>
              <p:nvPr/>
            </p:nvSpPr>
            <p:spPr>
              <a:xfrm>
                <a:off x="4621012" y="1430561"/>
                <a:ext cx="294997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3056"/>
                    </a:solidFill>
                  </a:rPr>
                  <a:t>Sum of all frames during speech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br>
                  <a:rPr lang="en-US" sz="1600" i="1">
                    <a:solidFill>
                      <a:srgbClr val="003056"/>
                    </a:solidFill>
                  </a:rPr>
                </a:br>
                <a:r>
                  <a:rPr lang="en-US" sz="1600">
                    <a:solidFill>
                      <a:srgbClr val="003056"/>
                    </a:solidFill>
                  </a:rPr>
                  <a:t>in which legislator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600">
                    <a:solidFill>
                      <a:srgbClr val="003056"/>
                    </a:solidFill>
                  </a:rPr>
                  <a:t> is detected</a:t>
                </a:r>
                <a:br>
                  <a:rPr lang="en-US" sz="1600">
                    <a:solidFill>
                      <a:srgbClr val="003056"/>
                    </a:solidFill>
                  </a:rPr>
                </a:br>
                <a:r>
                  <a:rPr lang="en-US" sz="1600">
                    <a:solidFill>
                      <a:srgbClr val="003056"/>
                    </a:solidFill>
                  </a:rPr>
                  <a:t>and classified as attentive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67ECFCF-C196-3C6E-CE53-5DC4A9331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012" y="1430561"/>
                <a:ext cx="2949975" cy="830997"/>
              </a:xfrm>
              <a:prstGeom prst="rect">
                <a:avLst/>
              </a:prstGeom>
              <a:blipFill>
                <a:blip r:embed="rId4"/>
                <a:stretch>
                  <a:fillRect l="-427" t="-1493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DF698F46-C8C1-0796-9C1E-B7327FE13810}"/>
              </a:ext>
            </a:extLst>
          </p:cNvPr>
          <p:cNvSpPr/>
          <p:nvPr/>
        </p:nvSpPr>
        <p:spPr>
          <a:xfrm rot="5400000">
            <a:off x="6024224" y="2705923"/>
            <a:ext cx="143552" cy="1824487"/>
          </a:xfrm>
          <a:prstGeom prst="rightBrace">
            <a:avLst>
              <a:gd name="adj1" fmla="val 58306"/>
              <a:gd name="adj2" fmla="val 50767"/>
            </a:avLst>
          </a:prstGeom>
          <a:ln w="31750">
            <a:solidFill>
              <a:srgbClr val="003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5630241-E3B7-F464-07D3-E25B9B84B568}"/>
                  </a:ext>
                </a:extLst>
              </p:cNvPr>
              <p:cNvSpPr txBox="1"/>
              <p:nvPr/>
            </p:nvSpPr>
            <p:spPr>
              <a:xfrm>
                <a:off x="4621012" y="3730971"/>
                <a:ext cx="29499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3056"/>
                    </a:solidFill>
                  </a:rPr>
                  <a:t>Sum of all frames during speech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br>
                  <a:rPr lang="en-US" sz="1600" i="1">
                    <a:solidFill>
                      <a:srgbClr val="003056"/>
                    </a:solidFill>
                  </a:rPr>
                </a:br>
                <a:r>
                  <a:rPr lang="en-US" sz="1600">
                    <a:solidFill>
                      <a:srgbClr val="003056"/>
                    </a:solidFill>
                  </a:rPr>
                  <a:t>in which legislator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600">
                    <a:solidFill>
                      <a:srgbClr val="003056"/>
                    </a:solidFill>
                  </a:rPr>
                  <a:t> is detected</a:t>
                </a: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5630241-E3B7-F464-07D3-E25B9B84B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012" y="3730971"/>
                <a:ext cx="2949975" cy="584775"/>
              </a:xfrm>
              <a:prstGeom prst="rect">
                <a:avLst/>
              </a:prstGeom>
              <a:blipFill>
                <a:blip r:embed="rId5"/>
                <a:stretch>
                  <a:fillRect l="-427" t="-212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Inhaltsplatzhalter 4">
                <a:extLst>
                  <a:ext uri="{FF2B5EF4-FFF2-40B4-BE49-F238E27FC236}">
                    <a16:creationId xmlns:a16="http://schemas.microsoft.com/office/drawing/2014/main" id="{52E5CDEA-11FF-9088-E0C8-038268BE14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0300" y="4595578"/>
                <a:ext cx="10515600" cy="15297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3056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3056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3056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056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05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sz="2200" b="1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1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200" dirty="0">
                    <a:solidFill>
                      <a:srgbClr val="003056"/>
                    </a:solidFill>
                  </a:rPr>
                  <a:t> for all frames during speech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200" dirty="0">
                    <a:solidFill>
                      <a:srgbClr val="003056"/>
                    </a:solidFill>
                  </a:rPr>
                  <a:t> in which legislator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200" dirty="0">
                    <a:solidFill>
                      <a:srgbClr val="003056"/>
                    </a:solidFill>
                  </a:rPr>
                  <a:t> was detected in the audience and </a:t>
                </a:r>
                <a:r>
                  <a:rPr lang="en-US" sz="2200" b="1" dirty="0">
                    <a:solidFill>
                      <a:srgbClr val="003056"/>
                    </a:solidFill>
                  </a:rPr>
                  <a:t>classified as attentive</a:t>
                </a:r>
                <a:r>
                  <a:rPr lang="en-US" sz="2200" dirty="0">
                    <a:solidFill>
                      <a:srgbClr val="003056"/>
                    </a:solidFill>
                  </a:rPr>
                  <a:t>, and zero otherwise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200" b="1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sz="2200" b="1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1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200" b="1" dirty="0">
                    <a:solidFill>
                      <a:srgbClr val="003056"/>
                    </a:solidFill>
                  </a:rPr>
                  <a:t> </a:t>
                </a:r>
                <a:r>
                  <a:rPr lang="en-US" sz="2200" dirty="0">
                    <a:solidFill>
                      <a:srgbClr val="003056"/>
                    </a:solidFill>
                  </a:rPr>
                  <a:t>for all frames during speech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200" dirty="0">
                    <a:solidFill>
                      <a:srgbClr val="003056"/>
                    </a:solidFill>
                  </a:rPr>
                  <a:t> in which legislator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200" dirty="0">
                    <a:solidFill>
                      <a:srgbClr val="003056"/>
                    </a:solidFill>
                  </a:rPr>
                  <a:t> was detected in the audience and </a:t>
                </a:r>
                <a:r>
                  <a:rPr lang="en-US" sz="2200" b="1" dirty="0">
                    <a:solidFill>
                      <a:srgbClr val="003056"/>
                    </a:solidFill>
                  </a:rPr>
                  <a:t>classified as inattentive</a:t>
                </a:r>
                <a:r>
                  <a:rPr lang="en-US" sz="2200" dirty="0">
                    <a:solidFill>
                      <a:srgbClr val="003056"/>
                    </a:solidFill>
                  </a:rPr>
                  <a:t>, and zero otherwise</a:t>
                </a:r>
              </a:p>
            </p:txBody>
          </p:sp>
        </mc:Choice>
        <mc:Fallback xmlns="">
          <p:sp>
            <p:nvSpPr>
              <p:cNvPr id="27" name="Inhaltsplatzhalter 4">
                <a:extLst>
                  <a:ext uri="{FF2B5EF4-FFF2-40B4-BE49-F238E27FC236}">
                    <a16:creationId xmlns:a16="http://schemas.microsoft.com/office/drawing/2014/main" id="{52E5CDEA-11FF-9088-E0C8-038268BE1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300" y="4595578"/>
                <a:ext cx="10515600" cy="1529720"/>
              </a:xfrm>
              <a:prstGeom prst="rect">
                <a:avLst/>
              </a:prstGeom>
              <a:blipFill>
                <a:blip r:embed="rId6"/>
                <a:stretch>
                  <a:fillRect l="-603" t="-3279" r="-965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feld 29">
            <a:extLst>
              <a:ext uri="{FF2B5EF4-FFF2-40B4-BE49-F238E27FC236}">
                <a16:creationId xmlns:a16="http://schemas.microsoft.com/office/drawing/2014/main" id="{EDB38B8F-ACC8-3F79-86DB-6BF8087EEA66}"/>
              </a:ext>
            </a:extLst>
          </p:cNvPr>
          <p:cNvSpPr txBox="1"/>
          <p:nvPr/>
        </p:nvSpPr>
        <p:spPr>
          <a:xfrm>
            <a:off x="9425610" y="5780393"/>
            <a:ext cx="2322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B552ACD-6051-7BCD-9220-6CCC1F701687}"/>
              </a:ext>
            </a:extLst>
          </p:cNvPr>
          <p:cNvSpPr txBox="1"/>
          <p:nvPr/>
        </p:nvSpPr>
        <p:spPr>
          <a:xfrm>
            <a:off x="9425610" y="6068372"/>
            <a:ext cx="2322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>
                <a:solidFill>
                  <a:srgbClr val="E97E50">
                    <a:alpha val="50000"/>
                  </a:srgbClr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US" sz="180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3161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9" grpId="0" animBg="1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09C9D-F321-8AB1-1993-5D23A1E9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Within-listener comparison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9E7F2A-A49E-7A2F-E918-ECCE4B743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5C2CB5-01B7-CD51-2939-F5336A63B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52457F5-045F-5889-46C3-CA5CA75ED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Concerns about simple mean comparison:</a:t>
            </a:r>
          </a:p>
          <a:p>
            <a:pPr lvl="1"/>
            <a:r>
              <a:rPr lang="en-US" dirty="0"/>
              <a:t>Camera does usually not capture the full audience</a:t>
            </a:r>
          </a:p>
          <a:p>
            <a:pPr lvl="1"/>
            <a:r>
              <a:rPr lang="en-US" dirty="0"/>
              <a:t>Women in the audience are concentrated in few party groups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The result may be confounded by selection mechanism</a:t>
            </a:r>
          </a:p>
          <a:p>
            <a:endParaRPr lang="en-US" dirty="0"/>
          </a:p>
          <a:p>
            <a:r>
              <a:rPr lang="en-US" dirty="0"/>
              <a:t>Does the attention gap persist when tracing legislators over time?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Legislator fixed-effect models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9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98209-8680-8A96-4EBF-5E1A005C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inequalities within parliaments</a:t>
            </a:r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FA30F5F-A1A9-7504-437F-837DA3843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3152A4-477D-C579-47AF-6EFB4F387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48DA674-C404-079B-4755-586B07820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Attention is difficult to study! </a:t>
            </a:r>
          </a:p>
          <a:p>
            <a:pPr marL="0" indent="0">
              <a:buNone/>
            </a:pPr>
            <a:endParaRPr lang="en-GB" b="1" noProof="0" dirty="0"/>
          </a:p>
          <a:p>
            <a:r>
              <a:rPr lang="en-GB" noProof="0" dirty="0"/>
              <a:t>Attention is a subtle non-verbal behaviour </a:t>
            </a:r>
          </a:p>
          <a:p>
            <a:r>
              <a:rPr lang="en-GB" noProof="0" dirty="0"/>
              <a:t>We are aware of it, but there is no formal documentation</a:t>
            </a:r>
            <a:br>
              <a:rPr lang="en-GB" noProof="0" dirty="0"/>
            </a:br>
            <a:endParaRPr lang="en-GB" noProof="0" dirty="0"/>
          </a:p>
          <a:p>
            <a:pPr lvl="1">
              <a:buFont typeface="Wingdings" pitchFamily="2" charset="2"/>
              <a:buChar char="Ø"/>
            </a:pPr>
            <a:r>
              <a:rPr lang="en-GB" noProof="0" dirty="0"/>
              <a:t>Lack of data sources</a:t>
            </a:r>
          </a:p>
          <a:p>
            <a:pPr lvl="1">
              <a:buFont typeface="Wingdings" pitchFamily="2" charset="2"/>
              <a:buChar char="Ø"/>
            </a:pPr>
            <a:r>
              <a:rPr lang="en-GB" noProof="0" dirty="0"/>
              <a:t>Lack of measurement tools</a:t>
            </a:r>
          </a:p>
        </p:txBody>
      </p:sp>
    </p:spTree>
    <p:extLst>
      <p:ext uri="{BB962C8B-B14F-4D97-AF65-F5344CB8AC3E}">
        <p14:creationId xmlns:p14="http://schemas.microsoft.com/office/powerpoint/2010/main" val="424547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F459C-A909-87CA-BCD3-792988B6D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Appendix: Within-listener comparison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CF3441-2290-563D-0000-05929FA3E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E00221-0E87-BA6D-6226-79929A4D0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E542D85-433C-B90D-9D2C-C607B3CECF80}"/>
              </a:ext>
            </a:extLst>
          </p:cNvPr>
          <p:cNvSpPr txBox="1"/>
          <p:nvPr/>
        </p:nvSpPr>
        <p:spPr>
          <a:xfrm>
            <a:off x="9422297" y="5806313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US" sz="180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pic>
        <p:nvPicPr>
          <p:cNvPr id="9" name="Picture 8" descr="A table of numbers and a number of objects&#10;&#10;AI-generated content may be incorrect.">
            <a:extLst>
              <a:ext uri="{FF2B5EF4-FFF2-40B4-BE49-F238E27FC236}">
                <a16:creationId xmlns:a16="http://schemas.microsoft.com/office/drawing/2014/main" id="{30D02585-8E58-17CD-B022-8700B3337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87" y="1726307"/>
            <a:ext cx="11017088" cy="38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493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5739-A465-34EF-ECD5-AB3628BAF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Network model analysis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5AEA88-174C-8097-B7D4-DD8383B34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EFC29-6679-5F30-BB50-16357BF24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51</a:t>
            </a:fld>
            <a:endParaRPr lang="en-GB" noProof="0" dirty="0"/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9FB3AEA1-FDD8-90BF-5E9C-DB4F7ED1D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0"/>
            <a:ext cx="10515600" cy="4462463"/>
          </a:xfrm>
        </p:spPr>
        <p:txBody>
          <a:bodyPr/>
          <a:lstStyle/>
          <a:p>
            <a:r>
              <a:rPr lang="en-US" dirty="0"/>
              <a:t>Dyadic dependencies may violate the conditional independence assumption underlying conventional regression models</a:t>
            </a:r>
          </a:p>
          <a:p>
            <a:r>
              <a:rPr lang="en-US" dirty="0"/>
              <a:t>Types of (potential) dyadic dependencies:</a:t>
            </a:r>
          </a:p>
          <a:p>
            <a:pPr lvl="1"/>
            <a:r>
              <a:rPr lang="en-US" dirty="0"/>
              <a:t>Listener heterogeneity 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(some listeners generally are more attentive than others)</a:t>
            </a:r>
          </a:p>
          <a:p>
            <a:pPr lvl="1"/>
            <a:r>
              <a:rPr lang="en-US" dirty="0"/>
              <a:t>Speaker heterogeneity 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(some speakers receive generally more attention than others)</a:t>
            </a:r>
          </a:p>
          <a:p>
            <a:pPr lvl="1"/>
            <a:r>
              <a:rPr lang="en-US" dirty="0"/>
              <a:t>Speaker-listener covariance 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(those who are more attentive also receive more attention)</a:t>
            </a:r>
          </a:p>
          <a:p>
            <a:pPr lvl="1"/>
            <a:r>
              <a:rPr lang="en-US" dirty="0"/>
              <a:t>Reciprocity 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(pairs of legislators who are reciprocally attentive to one another)</a:t>
            </a:r>
          </a:p>
          <a:p>
            <a:pPr lvl="1"/>
            <a:endParaRPr lang="en-US" dirty="0"/>
          </a:p>
          <a:p>
            <a:r>
              <a:rPr lang="en-US" dirty="0"/>
              <a:t>Network analysis to model such dependencies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55DDF-520F-A487-D63B-98B636B3A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E8687-036C-C6B2-B63F-311D7C8E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Network model analysis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9BA46-4FC4-7B41-875A-17439DB99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36AF1-6153-4A2F-D488-4B132B750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52</a:t>
            </a:fld>
            <a:endParaRPr lang="en-GB" noProof="0" dirty="0"/>
          </a:p>
        </p:txBody>
      </p:sp>
      <p:pic>
        <p:nvPicPr>
          <p:cNvPr id="7" name="Picture 6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F9D8D729-B5C3-BDF4-9EF1-A1EB965C0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637" y="1123108"/>
            <a:ext cx="5633845" cy="5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27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C53F2-E25E-9E19-80D7-09E7AA92D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8C124-C2A7-7AFC-F642-FE1D8E6A0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Network model analysis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F80A6-34A4-AACF-51F3-2EF061A8B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E6A14-5F16-5D19-EAAE-C66A5A4B3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53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C629C-EB88-7C98-31D9-122D3FD62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49" y="1764263"/>
            <a:ext cx="9988419" cy="33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99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99D5D-1798-0E78-2D23-FCC7F5708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AD86-B778-C91C-CDD7-9845309D2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Network model analysis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171C84-470B-826B-A07F-4B30C36A0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FA703-BB35-3277-E6ED-28997702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54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CAEB1-D58C-C521-1C99-00094B058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745602"/>
            <a:ext cx="10100388" cy="3366796"/>
          </a:xfrm>
          <a:prstGeom prst="rect">
            <a:avLst/>
          </a:prstGeom>
        </p:spPr>
      </p:pic>
      <p:sp>
        <p:nvSpPr>
          <p:cNvPr id="8" name="Textfeld 4">
            <a:extLst>
              <a:ext uri="{FF2B5EF4-FFF2-40B4-BE49-F238E27FC236}">
                <a16:creationId xmlns:a16="http://schemas.microsoft.com/office/drawing/2014/main" id="{7B8D9C56-7C13-C49B-2E45-08F6D85133EF}"/>
              </a:ext>
            </a:extLst>
          </p:cNvPr>
          <p:cNvSpPr txBox="1"/>
          <p:nvPr/>
        </p:nvSpPr>
        <p:spPr>
          <a:xfrm>
            <a:off x="9422297" y="5510739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6C77F50B-F9B5-9B72-482B-1B0CD76917B6}"/>
              </a:ext>
            </a:extLst>
          </p:cNvPr>
          <p:cNvSpPr txBox="1"/>
          <p:nvPr/>
        </p:nvSpPr>
        <p:spPr>
          <a:xfrm>
            <a:off x="9422297" y="5806313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753288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A7901-B635-D675-8B95-418122A5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Entropy balancing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CD4854E-B28B-B250-68EF-EE1E3BA77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49383E-FFAD-1615-204C-791DF4BA9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EA2DAF3-4E01-A06F-FAED-86D219F714ED}"/>
              </a:ext>
            </a:extLst>
          </p:cNvPr>
          <p:cNvSpPr txBox="1"/>
          <p:nvPr/>
        </p:nvSpPr>
        <p:spPr>
          <a:xfrm>
            <a:off x="9422297" y="5510739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E7A2022-331A-6AD4-A5B2-A02C2D4126B8}"/>
              </a:ext>
            </a:extLst>
          </p:cNvPr>
          <p:cNvSpPr txBox="1"/>
          <p:nvPr/>
        </p:nvSpPr>
        <p:spPr>
          <a:xfrm>
            <a:off x="9422297" y="5806313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pic>
        <p:nvPicPr>
          <p:cNvPr id="10" name="Picture 9" descr="A table of numbers and a number of objects&#10;&#10;AI-generated content may be incorrect.">
            <a:extLst>
              <a:ext uri="{FF2B5EF4-FFF2-40B4-BE49-F238E27FC236}">
                <a16:creationId xmlns:a16="http://schemas.microsoft.com/office/drawing/2014/main" id="{6E6C1610-79A2-2736-8786-BB76EFCA7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87" y="1726307"/>
            <a:ext cx="11017088" cy="38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183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77DC-68A3-9DD7-52A5-B1ADEB04C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Appendix: Benchmarking the attention gap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50CE4-7B6C-3E46-C373-3832D2465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C3100-D0C9-8088-6CD9-9CC91AA71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56</a:t>
            </a:fld>
            <a:endParaRPr lang="en-GB" noProof="0" dirty="0"/>
          </a:p>
        </p:txBody>
      </p:sp>
      <p:pic>
        <p:nvPicPr>
          <p:cNvPr id="9" name="Picture 8" descr="A table with numbers and a number of objects&#10;&#10;AI-generated content may be incorrect.">
            <a:extLst>
              <a:ext uri="{FF2B5EF4-FFF2-40B4-BE49-F238E27FC236}">
                <a16:creationId xmlns:a16="http://schemas.microsoft.com/office/drawing/2014/main" id="{7B0461EA-B6E8-E305-8D6E-0882BDED1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5" y="2165830"/>
            <a:ext cx="11197389" cy="2526339"/>
          </a:xfrm>
          <a:prstGeom prst="rect">
            <a:avLst/>
          </a:prstGeom>
        </p:spPr>
      </p:pic>
      <p:sp>
        <p:nvSpPr>
          <p:cNvPr id="10" name="Textfeld 5">
            <a:extLst>
              <a:ext uri="{FF2B5EF4-FFF2-40B4-BE49-F238E27FC236}">
                <a16:creationId xmlns:a16="http://schemas.microsoft.com/office/drawing/2014/main" id="{0367F25A-6161-578B-3ED5-6E790CC66C8F}"/>
              </a:ext>
            </a:extLst>
          </p:cNvPr>
          <p:cNvSpPr txBox="1"/>
          <p:nvPr/>
        </p:nvSpPr>
        <p:spPr>
          <a:xfrm>
            <a:off x="9574697" y="5589381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id="{83E753A2-AC2D-B5C1-A8C5-14B6F67CABB9}"/>
              </a:ext>
            </a:extLst>
          </p:cNvPr>
          <p:cNvSpPr txBox="1"/>
          <p:nvPr/>
        </p:nvSpPr>
        <p:spPr>
          <a:xfrm>
            <a:off x="9574697" y="5858652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40117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A325B-EE72-2652-39F0-DC0154942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Specification curve analysis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BA11C4-BE40-EC16-1CDC-6AE402401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C912BD-D53B-773E-D1DE-08AE11F5F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55ABA62-D1D7-6F2F-FC66-4BA05FC35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series of preprocessing decisions precede the analysis</a:t>
            </a:r>
          </a:p>
          <a:p>
            <a:pPr lvl="1"/>
            <a:r>
              <a:rPr lang="en-US" dirty="0"/>
              <a:t>Minimum and maximum length of a speech to be included in the analysis</a:t>
            </a:r>
          </a:p>
          <a:p>
            <a:pPr lvl="1"/>
            <a:r>
              <a:rPr lang="en-US" dirty="0"/>
              <a:t>Minimum share of frames in which a legislator must be detected during one speech</a:t>
            </a:r>
          </a:p>
          <a:p>
            <a:pPr lvl="1"/>
            <a:r>
              <a:rPr lang="en-US" dirty="0"/>
              <a:t>How often a legislator must be observed in both conditions (listening to women and men)</a:t>
            </a:r>
          </a:p>
          <a:p>
            <a:pPr lvl="1"/>
            <a:r>
              <a:rPr lang="en-US" dirty="0"/>
              <a:t>Whether to refine entropy balancing weights or not</a:t>
            </a:r>
          </a:p>
          <a:p>
            <a:pPr lvl="1"/>
            <a:endParaRPr lang="en-US" dirty="0"/>
          </a:p>
          <a:p>
            <a:r>
              <a:rPr lang="en-US" dirty="0"/>
              <a:t>We do not want our results to depend on these decisions</a:t>
            </a:r>
          </a:p>
          <a:p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Specification curve analysis 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(</a:t>
            </a:r>
            <a:r>
              <a:rPr lang="en-US" sz="1800" dirty="0" err="1">
                <a:solidFill>
                  <a:srgbClr val="003056">
                    <a:alpha val="50000"/>
                  </a:srgbClr>
                </a:solidFill>
              </a:rPr>
              <a:t>Simonsohn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 et al., 2020)</a:t>
            </a:r>
          </a:p>
          <a:p>
            <a:pPr lvl="1"/>
            <a:r>
              <a:rPr lang="en-US" dirty="0"/>
              <a:t>360 analyses based on varying preprocessing decisions</a:t>
            </a:r>
          </a:p>
        </p:txBody>
      </p:sp>
    </p:spTree>
    <p:extLst>
      <p:ext uri="{BB962C8B-B14F-4D97-AF65-F5344CB8AC3E}">
        <p14:creationId xmlns:p14="http://schemas.microsoft.com/office/powerpoint/2010/main" val="200643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B3EEA-E4B4-4175-0FC2-EF909429C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Specification curve analysis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01EE103-D979-43DF-93B7-6A3EC6740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FA89F3-074F-48C6-4EEF-86F0F651F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8A501E6-FEA3-7697-573B-46C59EFA3922}"/>
              </a:ext>
            </a:extLst>
          </p:cNvPr>
          <p:cNvSpPr txBox="1"/>
          <p:nvPr/>
        </p:nvSpPr>
        <p:spPr>
          <a:xfrm>
            <a:off x="9412358" y="5698972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853ADF-F8F9-EF05-2E8D-1519A32C923F}"/>
              </a:ext>
            </a:extLst>
          </p:cNvPr>
          <p:cNvSpPr txBox="1"/>
          <p:nvPr/>
        </p:nvSpPr>
        <p:spPr>
          <a:xfrm>
            <a:off x="9412358" y="5994546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F0675A-4AEF-BC9D-E0B9-61A1E61BD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0" y="1094771"/>
            <a:ext cx="10670762" cy="466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356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462D0-983F-95CA-9C01-18139F857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FC4DD-EEF2-8055-5349-837772D8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136525"/>
            <a:ext cx="10317062" cy="781050"/>
          </a:xfrm>
        </p:spPr>
        <p:txBody>
          <a:bodyPr>
            <a:normAutofit fontScale="90000"/>
          </a:bodyPr>
          <a:lstStyle/>
          <a:p>
            <a:r>
              <a:rPr lang="en-US" dirty="0"/>
              <a:t>Appendix: Attention gap driven by few listener?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823E8-DB97-A6F3-B970-D8A798DAC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A7628-47CC-689B-0580-24FC43697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59</a:t>
            </a:fld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DCCB66-A147-06ED-9475-DD07A1612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917575"/>
            <a:ext cx="5486400" cy="5486400"/>
          </a:xfrm>
          <a:prstGeom prst="rect">
            <a:avLst/>
          </a:prstGeom>
        </p:spPr>
      </p:pic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3B0A6BFC-7D2A-9387-0B60-94574D85B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300" y="1304365"/>
            <a:ext cx="5593229" cy="4355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average attention gap may be driven by a </a:t>
            </a:r>
            <a:r>
              <a:rPr lang="en-US" sz="2400" b="1" dirty="0"/>
              <a:t>few high-discrimination legislators</a:t>
            </a:r>
            <a:r>
              <a:rPr lang="en-US" sz="2400" dirty="0"/>
              <a:t>, whereas the majority shows no discrimination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>
                <a:sym typeface="Wingdings" pitchFamily="2" charset="2"/>
              </a:rPr>
              <a:t>Estimation of individual-level attention gap:</a:t>
            </a:r>
            <a:endParaRPr lang="en-US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en-US" sz="2400" dirty="0">
                <a:sym typeface="Wingdings" pitchFamily="2" charset="2"/>
              </a:rPr>
              <a:t>Multilevel model</a:t>
            </a:r>
          </a:p>
          <a:p>
            <a:pPr>
              <a:buFont typeface="Wingdings" pitchFamily="2" charset="2"/>
              <a:buChar char="à"/>
            </a:pPr>
            <a:r>
              <a:rPr lang="en-US" sz="2400" dirty="0">
                <a:sym typeface="Wingdings" pitchFamily="2" charset="2"/>
              </a:rPr>
              <a:t>Random-effects: </a:t>
            </a:r>
            <a:br>
              <a:rPr lang="en-US" sz="2400" dirty="0">
                <a:sym typeface="Wingdings" pitchFamily="2" charset="2"/>
              </a:rPr>
            </a:br>
            <a:r>
              <a:rPr lang="en-US" sz="2400" dirty="0">
                <a:sym typeface="Wingdings" pitchFamily="2" charset="2"/>
              </a:rPr>
              <a:t>Intercepts and slopes vary by listener</a:t>
            </a:r>
            <a:endParaRPr lang="en-US" sz="2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F1E836F-BAED-C892-E132-CF2672CF83C3}"/>
              </a:ext>
            </a:extLst>
          </p:cNvPr>
          <p:cNvSpPr txBox="1"/>
          <p:nvPr/>
        </p:nvSpPr>
        <p:spPr>
          <a:xfrm>
            <a:off x="1130300" y="5383964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1FA1B76-269D-9535-48D3-F5AE1C945E94}"/>
              </a:ext>
            </a:extLst>
          </p:cNvPr>
          <p:cNvSpPr txBox="1"/>
          <p:nvPr/>
        </p:nvSpPr>
        <p:spPr>
          <a:xfrm>
            <a:off x="1130300" y="5679538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743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6E8D-A09D-2B84-C316-6373152E6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Making audience attention measurable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94BE4-FCC7-A8CF-FE05-09925F5A4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8A593-4096-29EF-6A61-82BC57178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7FF15E-B7A0-7A9C-5EE1-50C96AB9A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714500"/>
            <a:ext cx="6238240" cy="44624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Data: </a:t>
            </a:r>
            <a:r>
              <a:rPr lang="en-US" dirty="0"/>
              <a:t>Video footage from TV cameras installed in parliament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Measurement of attention: </a:t>
            </a:r>
            <a:r>
              <a:rPr lang="en-US" dirty="0"/>
              <a:t>Computational video analysis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Preview of the results:</a:t>
            </a:r>
          </a:p>
          <a:p>
            <a:pPr lvl="1"/>
            <a:r>
              <a:rPr lang="en-US" dirty="0"/>
              <a:t>Women receive less attention than men, on average</a:t>
            </a:r>
          </a:p>
          <a:p>
            <a:pPr lvl="1"/>
            <a:r>
              <a:rPr lang="en-US" dirty="0"/>
              <a:t>This difference is driven by men in the audience</a:t>
            </a:r>
          </a:p>
          <a:p>
            <a:pPr lvl="1"/>
            <a:r>
              <a:rPr lang="en-US" dirty="0"/>
              <a:t>Women pay equal attention to both their men and women colleagues</a:t>
            </a:r>
          </a:p>
          <a:p>
            <a:endParaRPr lang="en-US" dirty="0"/>
          </a:p>
        </p:txBody>
      </p:sp>
      <p:pic>
        <p:nvPicPr>
          <p:cNvPr id="6" name="Grafik 8" descr="Ein Bild, das Im Haus, Mobiliar, Person, Bildung enthält.&#10;&#10;Automatisch generierte Beschreibung">
            <a:extLst>
              <a:ext uri="{FF2B5EF4-FFF2-40B4-BE49-F238E27FC236}">
                <a16:creationId xmlns:a16="http://schemas.microsoft.com/office/drawing/2014/main" id="{934A05C7-1CFD-B7AC-D846-2008342F0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501"/>
            <a:ext cx="4382852" cy="43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4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7B94A-DE98-C4F1-DD08-FEB0CD92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Topic moderation?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1F85F6-DAD3-EF8D-8F79-F22DC41E7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A8F34E-25D9-D108-4D8D-B8232C7F5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7A965DA-5261-CCCF-8C94-76E19F2AD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Role congruity theory </a:t>
            </a:r>
            <a:r>
              <a:rPr lang="en-US" dirty="0"/>
              <a:t>suggests that gender bias depends on issue context 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(</a:t>
            </a:r>
            <a:r>
              <a:rPr lang="en-US" sz="1800" dirty="0" err="1">
                <a:solidFill>
                  <a:srgbClr val="003056">
                    <a:alpha val="50000"/>
                  </a:srgbClr>
                </a:solidFill>
              </a:rPr>
              <a:t>Eagly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 &amp; Karau, 2002)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Issues </a:t>
            </a:r>
            <a:r>
              <a:rPr lang="en-US" b="1" dirty="0"/>
              <a:t>incongruent</a:t>
            </a:r>
            <a:r>
              <a:rPr lang="en-US" dirty="0"/>
              <a:t> with </a:t>
            </a:r>
            <a:r>
              <a:rPr lang="en-US" b="1" dirty="0"/>
              <a:t>feminine stereotypes</a:t>
            </a:r>
            <a:r>
              <a:rPr lang="en-US" dirty="0"/>
              <a:t> </a:t>
            </a:r>
            <a:r>
              <a:rPr lang="en-US" b="1" dirty="0">
                <a:solidFill>
                  <a:srgbClr val="E97E50"/>
                </a:solidFill>
              </a:rPr>
              <a:t>→</a:t>
            </a:r>
            <a:r>
              <a:rPr lang="en-US" b="1" dirty="0"/>
              <a:t> less attention</a:t>
            </a:r>
          </a:p>
          <a:p>
            <a:pPr marL="457200" lvl="1" indent="0">
              <a:buNone/>
            </a:pPr>
            <a:r>
              <a:rPr lang="en-US" dirty="0"/>
              <a:t>Issues </a:t>
            </a:r>
            <a:r>
              <a:rPr lang="en-US" b="1" dirty="0"/>
              <a:t>congruent</a:t>
            </a:r>
            <a:r>
              <a:rPr lang="en-US" dirty="0"/>
              <a:t> with </a:t>
            </a:r>
            <a:r>
              <a:rPr lang="en-US" b="1" dirty="0"/>
              <a:t>feminine stereotypes</a:t>
            </a:r>
            <a:r>
              <a:rPr lang="en-US" dirty="0"/>
              <a:t> </a:t>
            </a:r>
            <a:r>
              <a:rPr lang="en-US" b="1" dirty="0">
                <a:solidFill>
                  <a:srgbClr val="E97E50"/>
                </a:solidFill>
              </a:rPr>
              <a:t>→</a:t>
            </a:r>
            <a:r>
              <a:rPr lang="en-US" b="1" dirty="0"/>
              <a:t> more attention</a:t>
            </a:r>
          </a:p>
          <a:p>
            <a:endParaRPr lang="en-US" b="1" dirty="0"/>
          </a:p>
          <a:p>
            <a:r>
              <a:rPr lang="en-US" b="1" dirty="0"/>
              <a:t>Computational text analysis</a:t>
            </a:r>
            <a:r>
              <a:rPr lang="en-US" dirty="0"/>
              <a:t> to measure the </a:t>
            </a:r>
            <a:r>
              <a:rPr lang="en-US" b="1" dirty="0"/>
              <a:t>substantive incongruity of a speech with stereotypically feminine issues</a:t>
            </a:r>
            <a:endParaRPr lang="en-US" sz="1800" dirty="0">
              <a:solidFill>
                <a:srgbClr val="E97E50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396F43-827E-73AE-14FD-A6CD2753D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Appendix: Measurement of issue incongruity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47D1AF-7C7E-225E-3D9C-EF8118590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A39A7A-77D0-9706-7C22-DA39D98D6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4EFD883-2136-7020-7E0F-592192379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Measure the congruity of a speech with stereotypically feminine and masculine issues</a:t>
            </a:r>
          </a:p>
          <a:p>
            <a:endParaRPr lang="en-US" dirty="0"/>
          </a:p>
          <a:p>
            <a:r>
              <a:rPr lang="en-US" b="1" dirty="0"/>
              <a:t>Measurement approach: </a:t>
            </a:r>
            <a:br>
              <a:rPr lang="en-US" dirty="0"/>
            </a:br>
            <a:r>
              <a:rPr lang="en-US" dirty="0"/>
              <a:t>Combine word-embeddings and dictionaries to scale the text of speeches between two semantic poles </a:t>
            </a:r>
            <a:r>
              <a:rPr lang="en-US" sz="1800" dirty="0">
                <a:solidFill>
                  <a:srgbClr val="003056">
                    <a:alpha val="50000"/>
                  </a:srgbClr>
                </a:solidFill>
              </a:rPr>
              <a:t>(Gennaro &amp; Ash, 2022)</a:t>
            </a:r>
          </a:p>
        </p:txBody>
      </p:sp>
    </p:spTree>
    <p:extLst>
      <p:ext uri="{BB962C8B-B14F-4D97-AF65-F5344CB8AC3E}">
        <p14:creationId xmlns:p14="http://schemas.microsoft.com/office/powerpoint/2010/main" val="5527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21EA-809B-5AA6-E388-F99188C54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108DC-D054-0E67-5C57-E3E29761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Appendix: Measurement of issue incongruity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8307AEA-8626-D83C-6D7F-0A0951B28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1A388A-858C-5FCA-FBD5-594B59570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CC72C16-BD00-9A9D-5640-5D0F5C8E9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0"/>
            <a:ext cx="5257800" cy="4462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Components of the measure</a:t>
            </a:r>
          </a:p>
          <a:p>
            <a:pPr marL="0" indent="0">
              <a:buNone/>
            </a:pPr>
            <a:endParaRPr lang="en-US" b="1" dirty="0">
              <a:solidFill>
                <a:srgbClr val="003056">
                  <a:alpha val="50000"/>
                </a:srgbClr>
              </a:solidFill>
            </a:endParaRPr>
          </a:p>
          <a:p>
            <a:pPr marL="0" indent="0">
              <a:buNone/>
            </a:pPr>
            <a:r>
              <a:rPr lang="en-US" sz="2400" b="1" dirty="0"/>
              <a:t>Dictionary</a:t>
            </a:r>
            <a:r>
              <a:rPr lang="en-US" sz="2400" dirty="0"/>
              <a:t> to represent stereotypically </a:t>
            </a:r>
            <a:r>
              <a:rPr lang="en-US" sz="2400" b="1" dirty="0"/>
              <a:t>masculine issue areas</a:t>
            </a:r>
          </a:p>
          <a:p>
            <a:pPr marL="457200" lvl="1" indent="0">
              <a:buNone/>
            </a:pPr>
            <a:endParaRPr lang="en-US" sz="2000" dirty="0">
              <a:effectLst/>
              <a:latin typeface="Helvetica" pitchFamily="2" charset="0"/>
            </a:endParaRPr>
          </a:p>
          <a:p>
            <a:pPr marL="457200" lvl="1" indent="0">
              <a:buNone/>
            </a:pPr>
            <a:r>
              <a:rPr lang="en-US" sz="2000" dirty="0">
                <a:effectLst/>
                <a:latin typeface="Helvetica" pitchFamily="2" charset="0"/>
              </a:rPr>
              <a:t>[</a:t>
            </a:r>
            <a:r>
              <a:rPr lang="en-US" sz="2000" dirty="0">
                <a:solidFill>
                  <a:srgbClr val="003056">
                    <a:alpha val="50000"/>
                  </a:srgbClr>
                </a:solidFill>
                <a:effectLst/>
                <a:latin typeface="Helvetica" pitchFamily="2" charset="0"/>
              </a:rPr>
              <a:t>military</a:t>
            </a:r>
            <a:r>
              <a:rPr lang="en-US" sz="2000" dirty="0">
                <a:solidFill>
                  <a:srgbClr val="003056">
                    <a:alpha val="50000"/>
                  </a:srgbClr>
                </a:solidFill>
                <a:latin typeface="Helvetica" pitchFamily="2" charset="0"/>
              </a:rPr>
              <a:t>, </a:t>
            </a:r>
            <a:r>
              <a:rPr lang="en-US" sz="2000" dirty="0">
                <a:solidFill>
                  <a:srgbClr val="003056">
                    <a:alpha val="50000"/>
                  </a:srgbClr>
                </a:solidFill>
                <a:effectLst/>
                <a:latin typeface="Helvetica" pitchFamily="2" charset="0"/>
              </a:rPr>
              <a:t>weapons delivery, armed,</a:t>
            </a:r>
            <a:br>
              <a:rPr lang="en-US" sz="2000" dirty="0">
                <a:solidFill>
                  <a:srgbClr val="003056">
                    <a:alpha val="50000"/>
                  </a:srgbClr>
                </a:solidFill>
                <a:effectLst/>
                <a:latin typeface="Helvetica" pitchFamily="2" charset="0"/>
              </a:rPr>
            </a:br>
            <a:r>
              <a:rPr lang="en-US" sz="2000" dirty="0">
                <a:solidFill>
                  <a:srgbClr val="003056">
                    <a:alpha val="50000"/>
                  </a:srgbClr>
                </a:solidFill>
                <a:effectLst/>
                <a:latin typeface="Helvetica" pitchFamily="2" charset="0"/>
              </a:rPr>
              <a:t> forces, trade, export, import, taxes,</a:t>
            </a:r>
            <a:br>
              <a:rPr lang="en-US" sz="2000" dirty="0">
                <a:solidFill>
                  <a:srgbClr val="003056">
                    <a:alpha val="50000"/>
                  </a:srgbClr>
                </a:solidFill>
                <a:effectLst/>
                <a:latin typeface="Helvetica" pitchFamily="2" charset="0"/>
              </a:rPr>
            </a:br>
            <a:r>
              <a:rPr lang="en-US" sz="2000" dirty="0">
                <a:solidFill>
                  <a:srgbClr val="003056">
                    <a:alpha val="50000"/>
                  </a:srgbClr>
                </a:solidFill>
                <a:effectLst/>
                <a:latin typeface="Helvetica" pitchFamily="2" charset="0"/>
              </a:rPr>
              <a:t> economy, economic growth, </a:t>
            </a:r>
            <a:br>
              <a:rPr lang="en-US" sz="2000" dirty="0">
                <a:solidFill>
                  <a:srgbClr val="003056">
                    <a:alpha val="50000"/>
                  </a:srgbClr>
                </a:solidFill>
                <a:effectLst/>
                <a:latin typeface="Helvetica" pitchFamily="2" charset="0"/>
              </a:rPr>
            </a:br>
            <a:r>
              <a:rPr lang="en-US" sz="2000" dirty="0">
                <a:solidFill>
                  <a:srgbClr val="003056">
                    <a:alpha val="50000"/>
                  </a:srgbClr>
                </a:solidFill>
                <a:effectLst/>
                <a:latin typeface="Helvetica" pitchFamily="2" charset="0"/>
              </a:rPr>
              <a:t> security, police</a:t>
            </a:r>
            <a:r>
              <a:rPr lang="en-US" sz="2000" dirty="0">
                <a:latin typeface="Helvetica" pitchFamily="2" charset="0"/>
              </a:rPr>
              <a:t>]*</a:t>
            </a:r>
            <a:endParaRPr lang="en-US" sz="2000" dirty="0">
              <a:effectLst/>
              <a:latin typeface="Helvetica" pitchFamily="2" charset="0"/>
            </a:endParaRPr>
          </a:p>
          <a:p>
            <a:pPr marL="457200" lvl="1" indent="0">
              <a:buNone/>
            </a:pPr>
            <a:endParaRPr lang="en-US" sz="20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Helvetica" pitchFamily="2" charset="0"/>
              </a:rPr>
              <a:t>*translated from German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8A008E16-B6D4-C9C6-1ACA-91020FA2586F}"/>
              </a:ext>
            </a:extLst>
          </p:cNvPr>
          <p:cNvSpPr txBox="1">
            <a:spLocks/>
          </p:cNvSpPr>
          <p:nvPr/>
        </p:nvSpPr>
        <p:spPr>
          <a:xfrm>
            <a:off x="6241210" y="1774557"/>
            <a:ext cx="5257800" cy="434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2800" dirty="0">
              <a:latin typeface="Helvetica" pitchFamily="2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8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2400" b="1" dirty="0"/>
              <a:t>Dictionary</a:t>
            </a:r>
            <a:r>
              <a:rPr lang="en-US" sz="2400" dirty="0"/>
              <a:t> to represent stereotypically </a:t>
            </a:r>
            <a:r>
              <a:rPr lang="en-US" sz="2400" b="1" dirty="0"/>
              <a:t>feminine issue areas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>
              <a:latin typeface="Helvetica" pitchFamily="2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000" dirty="0">
                <a:latin typeface="Helvetica" pitchFamily="2" charset="0"/>
              </a:rPr>
              <a:t>[</a:t>
            </a:r>
            <a:r>
              <a:rPr lang="en-US" sz="2000" dirty="0">
                <a:solidFill>
                  <a:srgbClr val="003056">
                    <a:alpha val="50000"/>
                  </a:srgbClr>
                </a:solidFill>
                <a:latin typeface="Helvetica" pitchFamily="2" charset="0"/>
              </a:rPr>
              <a:t>education, family, pregnancy, care,</a:t>
            </a:r>
            <a:br>
              <a:rPr lang="en-US" sz="2000" dirty="0">
                <a:solidFill>
                  <a:srgbClr val="003056">
                    <a:alpha val="50000"/>
                  </a:srgbClr>
                </a:solidFill>
                <a:latin typeface="Helvetica" pitchFamily="2" charset="0"/>
              </a:rPr>
            </a:br>
            <a:r>
              <a:rPr lang="en-US" sz="2000" dirty="0">
                <a:solidFill>
                  <a:srgbClr val="003056">
                    <a:alpha val="50000"/>
                  </a:srgbClr>
                </a:solidFill>
                <a:latin typeface="Helvetica" pitchFamily="2" charset="0"/>
              </a:rPr>
              <a:t> poverty, wage inequality, health,</a:t>
            </a:r>
            <a:br>
              <a:rPr lang="en-US" sz="2000" dirty="0">
                <a:solidFill>
                  <a:srgbClr val="003056">
                    <a:alpha val="50000"/>
                  </a:srgbClr>
                </a:solidFill>
                <a:latin typeface="Helvetica" pitchFamily="2" charset="0"/>
              </a:rPr>
            </a:br>
            <a:r>
              <a:rPr lang="en-US" sz="2000" dirty="0">
                <a:solidFill>
                  <a:srgbClr val="003056">
                    <a:alpha val="50000"/>
                  </a:srgbClr>
                </a:solidFill>
                <a:latin typeface="Helvetica" pitchFamily="2" charset="0"/>
              </a:rPr>
              <a:t> support, social work, children, </a:t>
            </a:r>
            <a:br>
              <a:rPr lang="en-US" sz="2000" dirty="0">
                <a:solidFill>
                  <a:srgbClr val="003056">
                    <a:alpha val="50000"/>
                  </a:srgbClr>
                </a:solidFill>
                <a:latin typeface="Helvetica" pitchFamily="2" charset="0"/>
              </a:rPr>
            </a:br>
            <a:r>
              <a:rPr lang="en-US" sz="2000" dirty="0">
                <a:solidFill>
                  <a:srgbClr val="003056">
                    <a:alpha val="50000"/>
                  </a:srgbClr>
                </a:solidFill>
                <a:latin typeface="Helvetica" pitchFamily="2" charset="0"/>
              </a:rPr>
              <a:t> parenting</a:t>
            </a:r>
            <a:r>
              <a:rPr lang="en-US" sz="2000" dirty="0">
                <a:latin typeface="Helvetica" pitchFamily="2" charset="0"/>
              </a:rPr>
              <a:t>]*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>
              <a:latin typeface="Helvetica" pitchFamily="2" charset="0"/>
            </a:endParaRPr>
          </a:p>
          <a:p>
            <a:pPr lvl="1"/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4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A3179-7DAF-F710-54A5-D8B8C937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197EB-DBE3-84CF-72FF-B27DC1B4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Appendix: Measurement of issue incongruity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6308765-4A87-E835-F3AC-43A200CD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379F0C-EA24-8019-280C-75272CCA4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945D6FE7-26D0-37BD-3389-6FA921B94B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14501"/>
                <a:ext cx="10515600" cy="17145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/>
                  <a:t>Calculation of the measure</a:t>
                </a: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sz="2000"/>
                  <a:t> centroid of embedding vectors of the stereotypically </a:t>
                </a:r>
                <a:r>
                  <a:rPr lang="en-US" sz="2000" b="1"/>
                  <a:t>masculine word list</a:t>
                </a: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sz="2000"/>
                  <a:t> centroid of embedding vectors of the stereotypically </a:t>
                </a:r>
                <a:r>
                  <a:rPr lang="en-US" sz="2000" b="1"/>
                  <a:t>feminine word list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sz="2000"/>
                  <a:t> centroid of embedding vectors of all terms in speech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945D6FE7-26D0-37BD-3389-6FA921B94B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14501"/>
                <a:ext cx="10515600" cy="1714500"/>
              </a:xfrm>
              <a:blipFill>
                <a:blip r:embed="rId2"/>
                <a:stretch>
                  <a:fillRect l="-965" t="-4380" b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692975D-ACBD-181C-B1D5-38B437C6AC8F}"/>
                  </a:ext>
                </a:extLst>
              </p:cNvPr>
              <p:cNvSpPr txBox="1"/>
              <p:nvPr/>
            </p:nvSpPr>
            <p:spPr>
              <a:xfrm>
                <a:off x="838200" y="4200776"/>
                <a:ext cx="3439210" cy="1001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E97E5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sim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E97E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E97E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rgbClr val="E97E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sim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E97E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E97E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rgbClr val="E97E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1" i="1" smtClean="0">
                                  <a:solidFill>
                                    <a:srgbClr val="E97E5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E97E5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2800">
                  <a:solidFill>
                    <a:srgbClr val="E97E50"/>
                  </a:solidFill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692975D-ACBD-181C-B1D5-38B437C6A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00776"/>
                <a:ext cx="3439210" cy="1001043"/>
              </a:xfrm>
              <a:prstGeom prst="rect">
                <a:avLst/>
              </a:prstGeom>
              <a:blipFill>
                <a:blip r:embed="rId3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38C1233D-31F8-46B0-D24C-7053E262DEB2}"/>
                  </a:ext>
                </a:extLst>
              </p:cNvPr>
              <p:cNvSpPr txBox="1"/>
              <p:nvPr/>
            </p:nvSpPr>
            <p:spPr>
              <a:xfrm>
                <a:off x="1415082" y="3429000"/>
                <a:ext cx="251876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3056"/>
                    </a:solidFill>
                  </a:rPr>
                  <a:t>Cosine similarity between </a:t>
                </a:r>
                <a:br>
                  <a:rPr lang="en-US" sz="1600">
                    <a:solidFill>
                      <a:srgbClr val="003056"/>
                    </a:solidFill>
                  </a:rPr>
                </a:br>
                <a:r>
                  <a:rPr lang="en-US" sz="1600">
                    <a:solidFill>
                      <a:srgbClr val="003056"/>
                    </a:solidFill>
                  </a:rPr>
                  <a:t>speech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600">
                    <a:solidFill>
                      <a:srgbClr val="003056"/>
                    </a:solidFill>
                  </a:rPr>
                  <a:t> and masculine pole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38C1233D-31F8-46B0-D24C-7053E262D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082" y="3429000"/>
                <a:ext cx="2518766" cy="584775"/>
              </a:xfrm>
              <a:prstGeom prst="rect">
                <a:avLst/>
              </a:prstGeom>
              <a:blipFill>
                <a:blip r:embed="rId4"/>
                <a:stretch>
                  <a:fillRect l="-1005" t="-4348" r="-100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AEB3D6FD-2657-CE2C-5E96-722427BA0A0A}"/>
                  </a:ext>
                </a:extLst>
              </p:cNvPr>
              <p:cNvSpPr txBox="1"/>
              <p:nvPr/>
            </p:nvSpPr>
            <p:spPr>
              <a:xfrm>
                <a:off x="1476509" y="5342302"/>
                <a:ext cx="239591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3056"/>
                    </a:solidFill>
                  </a:rPr>
                  <a:t>Cosine similarity between </a:t>
                </a:r>
              </a:p>
              <a:p>
                <a:pPr algn="ctr"/>
                <a:r>
                  <a:rPr lang="en-US" sz="1600">
                    <a:solidFill>
                      <a:srgbClr val="003056"/>
                    </a:solidFill>
                  </a:rPr>
                  <a:t>speech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600">
                    <a:solidFill>
                      <a:srgbClr val="003056"/>
                    </a:solidFill>
                  </a:rPr>
                  <a:t> and feminine pole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AEB3D6FD-2657-CE2C-5E96-722427BA0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509" y="5342302"/>
                <a:ext cx="2395912" cy="584775"/>
              </a:xfrm>
              <a:prstGeom prst="rect">
                <a:avLst/>
              </a:prstGeom>
              <a:blipFill>
                <a:blip r:embed="rId5"/>
                <a:stretch>
                  <a:fillRect l="-1058" t="-2128" r="-1587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DA375610-E3EC-5006-1413-97FCB2FDEC85}"/>
              </a:ext>
            </a:extLst>
          </p:cNvPr>
          <p:cNvSpPr/>
          <p:nvPr/>
        </p:nvSpPr>
        <p:spPr>
          <a:xfrm rot="16200000">
            <a:off x="2612132" y="3299013"/>
            <a:ext cx="124666" cy="1678859"/>
          </a:xfrm>
          <a:prstGeom prst="rightBrace">
            <a:avLst>
              <a:gd name="adj1" fmla="val 58306"/>
              <a:gd name="adj2" fmla="val 50767"/>
            </a:avLst>
          </a:prstGeom>
          <a:ln w="31750">
            <a:solidFill>
              <a:srgbClr val="003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eschweifte Klammer rechts 9">
            <a:extLst>
              <a:ext uri="{FF2B5EF4-FFF2-40B4-BE49-F238E27FC236}">
                <a16:creationId xmlns:a16="http://schemas.microsoft.com/office/drawing/2014/main" id="{A75D7F50-28EE-866A-1CD8-D908F89BC505}"/>
              </a:ext>
            </a:extLst>
          </p:cNvPr>
          <p:cNvSpPr/>
          <p:nvPr/>
        </p:nvSpPr>
        <p:spPr>
          <a:xfrm rot="5400000">
            <a:off x="2612132" y="4412611"/>
            <a:ext cx="124666" cy="1678859"/>
          </a:xfrm>
          <a:prstGeom prst="rightBrace">
            <a:avLst>
              <a:gd name="adj1" fmla="val 58306"/>
              <a:gd name="adj2" fmla="val 50767"/>
            </a:avLst>
          </a:prstGeom>
          <a:ln w="31750">
            <a:solidFill>
              <a:srgbClr val="003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Inhaltsplatzhalter 4">
                <a:extLst>
                  <a:ext uri="{FF2B5EF4-FFF2-40B4-BE49-F238E27FC236}">
                    <a16:creationId xmlns:a16="http://schemas.microsoft.com/office/drawing/2014/main" id="{E94CAB1A-6CFB-B791-C4BB-961293D454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55164" y="3475207"/>
                <a:ext cx="6198636" cy="24518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3056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3056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3056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056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05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b="1"/>
                  <a:t>Interpretation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>
                    <a:solidFill>
                      <a:srgbClr val="003056"/>
                    </a:solidFill>
                  </a:rPr>
                  <a:t> </a:t>
                </a:r>
                <a:r>
                  <a:rPr lang="en-US" sz="2000"/>
                  <a:t>when speech is equally semantically similar to feminine and masculine pole</a:t>
                </a:r>
                <a:endParaRPr lang="en-US" sz="2000" b="1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00305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3056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2000">
                    <a:solidFill>
                      <a:srgbClr val="003056"/>
                    </a:solidFill>
                  </a:rPr>
                  <a:t> </a:t>
                </a:r>
                <a:r>
                  <a:rPr lang="en-US" sz="2000"/>
                  <a:t>when speech is more semantically similar to masculine pole</a:t>
                </a:r>
                <a:endParaRPr lang="en-US" sz="2000" b="1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smtClean="0"/>
                      <m:t>when</m:t>
                    </m:r>
                    <m:r>
                      <m:rPr>
                        <m:nor/>
                      </m:rPr>
                      <a:rPr lang="en-US" sz="2000" smtClean="0"/>
                      <m:t> </m:t>
                    </m:r>
                    <m:r>
                      <m:rPr>
                        <m:nor/>
                      </m:rPr>
                      <a:rPr lang="en-US" sz="2000" smtClean="0"/>
                      <m:t>speech</m:t>
                    </m:r>
                    <m:r>
                      <m:rPr>
                        <m:nor/>
                      </m:rPr>
                      <a:rPr lang="en-US" sz="2000" smtClean="0"/>
                      <m:t> </m:t>
                    </m:r>
                    <m:r>
                      <m:rPr>
                        <m:nor/>
                      </m:rPr>
                      <a:rPr lang="en-US" sz="2000" smtClean="0"/>
                      <m:t>is</m:t>
                    </m:r>
                    <m:r>
                      <m:rPr>
                        <m:nor/>
                      </m:rPr>
                      <a:rPr lang="en-US" sz="2000" smtClean="0"/>
                      <m:t> </m:t>
                    </m:r>
                    <m:r>
                      <m:rPr>
                        <m:nor/>
                      </m:rPr>
                      <a:rPr lang="en-US" sz="2000" smtClean="0"/>
                      <m:t>more</m:t>
                    </m:r>
                    <m:r>
                      <m:rPr>
                        <m:nor/>
                      </m:rPr>
                      <a:rPr lang="en-US" sz="2000" smtClean="0"/>
                      <m:t> </m:t>
                    </m:r>
                    <m:r>
                      <m:rPr>
                        <m:nor/>
                      </m:rPr>
                      <a:rPr lang="en-US" sz="2000" smtClean="0"/>
                      <m:t>semantically</m:t>
                    </m:r>
                    <m:r>
                      <m:rPr>
                        <m:nor/>
                      </m:rPr>
                      <a:rPr lang="en-US" sz="2000" smtClean="0"/>
                      <m:t> </m:t>
                    </m:r>
                    <m:r>
                      <m:rPr>
                        <m:nor/>
                      </m:rPr>
                      <a:rPr lang="en-US" sz="2000" smtClean="0"/>
                      <m:t>similar</m:t>
                    </m:r>
                    <m:r>
                      <m:rPr>
                        <m:nor/>
                      </m:rPr>
                      <a:rPr lang="en-US" sz="2000" smtClean="0"/>
                      <m:t> </m:t>
                    </m:r>
                    <m:r>
                      <m:rPr>
                        <m:nor/>
                      </m:rPr>
                      <a:rPr lang="en-US" sz="2000" smtClean="0"/>
                      <m:t>to</m:t>
                    </m:r>
                    <m:r>
                      <m:rPr>
                        <m:nor/>
                      </m:rPr>
                      <a:rPr lang="en-US" sz="2000" smtClean="0"/>
                      <m:t> </m:t>
                    </m:r>
                    <m:r>
                      <m:rPr>
                        <m:nor/>
                      </m:rPr>
                      <a:rPr lang="en-US" sz="2000" b="0" i="0" smtClean="0"/>
                      <m:t>feminine</m:t>
                    </m:r>
                    <m:r>
                      <m:rPr>
                        <m:nor/>
                      </m:rPr>
                      <a:rPr lang="en-US" sz="2000" smtClean="0"/>
                      <m:t> </m:t>
                    </m:r>
                    <m:r>
                      <m:rPr>
                        <m:nor/>
                      </m:rPr>
                      <a:rPr lang="en-US" sz="2000" smtClean="0"/>
                      <m:t>pole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11" name="Inhaltsplatzhalter 4">
                <a:extLst>
                  <a:ext uri="{FF2B5EF4-FFF2-40B4-BE49-F238E27FC236}">
                    <a16:creationId xmlns:a16="http://schemas.microsoft.com/office/drawing/2014/main" id="{E94CAB1A-6CFB-B791-C4BB-961293D45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164" y="3475207"/>
                <a:ext cx="6198636" cy="2451870"/>
              </a:xfrm>
              <a:prstGeom prst="rect">
                <a:avLst/>
              </a:prstGeom>
              <a:blipFill>
                <a:blip r:embed="rId6"/>
                <a:stretch>
                  <a:fillRect l="-1636" t="-3608" b="-3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C771AE69-AB50-5D54-DFD9-48D1FA795ACA}"/>
              </a:ext>
            </a:extLst>
          </p:cNvPr>
          <p:cNvSpPr txBox="1"/>
          <p:nvPr/>
        </p:nvSpPr>
        <p:spPr>
          <a:xfrm>
            <a:off x="9521139" y="5691444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E85C6D2-0214-23D1-084A-8907E5AE8E33}"/>
              </a:ext>
            </a:extLst>
          </p:cNvPr>
          <p:cNvSpPr txBox="1"/>
          <p:nvPr/>
        </p:nvSpPr>
        <p:spPr>
          <a:xfrm>
            <a:off x="9521139" y="5987018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>
                <a:solidFill>
                  <a:srgbClr val="E97E50">
                    <a:alpha val="50000"/>
                  </a:srgbClr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US" sz="180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369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10" grpId="0" animBg="1"/>
      <p:bldP spid="10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53591-6C94-F43C-510C-348EAFBE5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A7725-2539-C6B9-D426-F502EB14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</a:t>
            </a:r>
            <a:r>
              <a:rPr lang="de-DE" dirty="0"/>
              <a:t>Interaction </a:t>
            </a:r>
            <a:r>
              <a:rPr lang="de-DE" dirty="0" err="1"/>
              <a:t>models</a:t>
            </a:r>
            <a:r>
              <a:rPr lang="de-DE" dirty="0"/>
              <a:t>, </a:t>
            </a:r>
            <a:r>
              <a:rPr lang="de-DE" dirty="0" err="1"/>
              <a:t>detailed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64F0C3-6723-D0CA-6029-FF4CE04D8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F709B9-8D2F-DC45-78F6-1B9884A91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FF9C4E-43D9-DB3A-12F0-37D85AC5A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17575"/>
            <a:ext cx="7772400" cy="52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483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1E60C-02C6-DD15-8071-5BFB530D3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FAD70-ABEA-A9C4-96E1-46D8648E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</a:t>
            </a:r>
            <a:r>
              <a:rPr lang="de-DE" dirty="0"/>
              <a:t>Interaction </a:t>
            </a:r>
            <a:r>
              <a:rPr lang="de-DE" dirty="0" err="1"/>
              <a:t>models</a:t>
            </a:r>
            <a:r>
              <a:rPr lang="de-DE" dirty="0"/>
              <a:t>, </a:t>
            </a:r>
            <a:r>
              <a:rPr lang="de-DE" dirty="0" err="1"/>
              <a:t>detailed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274C675-EC82-933F-175F-914C850FF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AC8C92-5129-0C72-EB3E-D061F9A20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A3F805B-ED70-2844-1C10-574CFBC7F5EB}"/>
              </a:ext>
            </a:extLst>
          </p:cNvPr>
          <p:cNvSpPr txBox="1"/>
          <p:nvPr/>
        </p:nvSpPr>
        <p:spPr>
          <a:xfrm>
            <a:off x="9412358" y="5664261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8EF3603-1968-C7B8-8CE1-907B19E69E53}"/>
              </a:ext>
            </a:extLst>
          </p:cNvPr>
          <p:cNvSpPr txBox="1"/>
          <p:nvPr/>
        </p:nvSpPr>
        <p:spPr>
          <a:xfrm>
            <a:off x="9412358" y="5959835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04A9DC-99A1-56C1-E6B1-471F640602A8}"/>
              </a:ext>
            </a:extLst>
          </p:cNvPr>
          <p:cNvSpPr txBox="1"/>
          <p:nvPr/>
        </p:nvSpPr>
        <p:spPr>
          <a:xfrm>
            <a:off x="1085386" y="1304647"/>
            <a:ext cx="390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056"/>
                </a:solidFill>
              </a:rPr>
              <a:t>With control for shared party affiliation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1496C-17AD-8902-65C0-312EAB318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920" y="1899497"/>
            <a:ext cx="9749194" cy="35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337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C5335-9B0F-DB52-BBC8-A0B72A39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Appendix: Interaction models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FBAA2A7-31CD-8794-080F-BF687B075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4DACCD-17D9-80C3-BB0F-88EAA9ACC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66</a:t>
            </a:fld>
            <a:endParaRPr lang="en-GB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01192B5-FF32-7970-C02A-04243CA65CC4}"/>
              </a:ext>
            </a:extLst>
          </p:cNvPr>
          <p:cNvSpPr txBox="1"/>
          <p:nvPr/>
        </p:nvSpPr>
        <p:spPr>
          <a:xfrm>
            <a:off x="9422297" y="5510739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FB3BEE8-BBA6-238E-FA1C-D0BD8079BAFE}"/>
              </a:ext>
            </a:extLst>
          </p:cNvPr>
          <p:cNvSpPr txBox="1"/>
          <p:nvPr/>
        </p:nvSpPr>
        <p:spPr>
          <a:xfrm>
            <a:off x="9422297" y="5806313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pic>
        <p:nvPicPr>
          <p:cNvPr id="11" name="Picture 10" descr="A table with numbers and a check mark&#10;&#10;AI-generated content may be incorrect.">
            <a:extLst>
              <a:ext uri="{FF2B5EF4-FFF2-40B4-BE49-F238E27FC236}">
                <a16:creationId xmlns:a16="http://schemas.microsoft.com/office/drawing/2014/main" id="{437EA6E4-A1C4-26DA-5E76-897068283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70" y="2000566"/>
            <a:ext cx="10871754" cy="285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436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81914-6863-C2A8-AA31-F08AA3DF1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Appendix: Interaction models, detailed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161D1A-C73E-1780-2942-4825BB13B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CF9D61-3CD7-CB8D-9E3F-BA12D2D5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67</a:t>
            </a:fld>
            <a:endParaRPr lang="en-GB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7049AF-F97F-4315-2D92-A60B855D1F2D}"/>
              </a:ext>
            </a:extLst>
          </p:cNvPr>
          <p:cNvSpPr txBox="1"/>
          <p:nvPr/>
        </p:nvSpPr>
        <p:spPr>
          <a:xfrm>
            <a:off x="9412358" y="5664261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1503381-0078-CB5E-C8F2-A5440CD1CD5C}"/>
              </a:ext>
            </a:extLst>
          </p:cNvPr>
          <p:cNvSpPr txBox="1"/>
          <p:nvPr/>
        </p:nvSpPr>
        <p:spPr>
          <a:xfrm>
            <a:off x="9412358" y="5959835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pic>
        <p:nvPicPr>
          <p:cNvPr id="9" name="Picture 8" descr="A table with numbers and lines&#10;&#10;AI-generated content may be incorrect.">
            <a:extLst>
              <a:ext uri="{FF2B5EF4-FFF2-40B4-BE49-F238E27FC236}">
                <a16:creationId xmlns:a16="http://schemas.microsoft.com/office/drawing/2014/main" id="{7EB0FC9E-8AB3-ABEE-AD20-E8AD3B95D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731" y="1213149"/>
            <a:ext cx="9815069" cy="442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544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5FA8-9A2D-4AD9-C6AC-878E44A29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Appendix: Computer vision in political science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CF1E1A-EC4F-9AF1-7AD7-BB51CEABE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143BC-9C45-9539-CBAB-864A32B4B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68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B8F212-C68E-7973-3862-C7DE1BAE9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noProof="0" dirty="0"/>
              <a:t>Televised presidential debates </a:t>
            </a:r>
          </a:p>
          <a:p>
            <a:pPr lvl="1"/>
            <a:r>
              <a:rPr lang="en-GB" noProof="0" dirty="0"/>
              <a:t>US Presidential elections: </a:t>
            </a:r>
            <a:r>
              <a:rPr lang="en-GB" noProof="0" dirty="0" err="1"/>
              <a:t>Boussalis</a:t>
            </a:r>
            <a:r>
              <a:rPr lang="en-GB" noProof="0" dirty="0"/>
              <a:t> et al. (2021, APSR)</a:t>
            </a:r>
          </a:p>
          <a:p>
            <a:pPr lvl="1"/>
            <a:r>
              <a:rPr lang="en-GB" noProof="0" dirty="0"/>
              <a:t>German Federal elections: </a:t>
            </a:r>
            <a:r>
              <a:rPr lang="en-GB" noProof="0" dirty="0" err="1"/>
              <a:t>Boussalis</a:t>
            </a:r>
            <a:r>
              <a:rPr lang="en-GB" noProof="0" dirty="0"/>
              <a:t> &amp; Coan (2020, </a:t>
            </a:r>
            <a:r>
              <a:rPr lang="en-GB" noProof="0" dirty="0" err="1"/>
              <a:t>PolCom</a:t>
            </a:r>
            <a:r>
              <a:rPr lang="en-GB" noProof="0" dirty="0"/>
              <a:t>)</a:t>
            </a:r>
          </a:p>
          <a:p>
            <a:r>
              <a:rPr lang="en-GB" b="1" noProof="0" dirty="0"/>
              <a:t>Campaign ads:</a:t>
            </a:r>
            <a:r>
              <a:rPr lang="en-GB" noProof="0" dirty="0"/>
              <a:t> </a:t>
            </a:r>
            <a:r>
              <a:rPr lang="en-GB" sz="2400" noProof="0" dirty="0"/>
              <a:t>Tarr et al. (2022, PA), Neumann et al. (2022, CCR)</a:t>
            </a:r>
          </a:p>
          <a:p>
            <a:r>
              <a:rPr lang="en-GB" b="1" noProof="0" dirty="0"/>
              <a:t>Parliamentary debates</a:t>
            </a:r>
          </a:p>
          <a:p>
            <a:pPr lvl="1"/>
            <a:r>
              <a:rPr lang="en-GB" noProof="0" dirty="0"/>
              <a:t>US House of Representatives: </a:t>
            </a:r>
            <a:br>
              <a:rPr lang="en-GB" noProof="0" dirty="0"/>
            </a:br>
            <a:r>
              <a:rPr lang="en-GB" noProof="0" dirty="0"/>
              <a:t>Rittmann et al. (2025, </a:t>
            </a:r>
            <a:r>
              <a:rPr lang="en-GB" noProof="0" dirty="0" err="1"/>
              <a:t>BJPolS</a:t>
            </a:r>
            <a:r>
              <a:rPr lang="en-GB" noProof="0" dirty="0"/>
              <a:t>), Dietrich (2021, PA)</a:t>
            </a:r>
          </a:p>
          <a:p>
            <a:r>
              <a:rPr lang="en-GB" b="1" noProof="0" dirty="0"/>
              <a:t>Traffic cameras to study political behaviour</a:t>
            </a:r>
          </a:p>
          <a:p>
            <a:pPr lvl="1"/>
            <a:r>
              <a:rPr lang="en-GB" noProof="0" dirty="0"/>
              <a:t>Racial avoidance on city streets: </a:t>
            </a:r>
            <a:br>
              <a:rPr lang="en-GB" noProof="0" dirty="0"/>
            </a:br>
            <a:r>
              <a:rPr lang="en-GB" noProof="0" dirty="0"/>
              <a:t>Dietrich &amp; Sands (2024, Nature Human Behaviour)</a:t>
            </a:r>
          </a:p>
          <a:p>
            <a:pPr lvl="1"/>
            <a:r>
              <a:rPr lang="en-GB" noProof="0" dirty="0"/>
              <a:t>Turnout: Dietrich et al. (2024, R&amp;P)</a:t>
            </a:r>
          </a:p>
          <a:p>
            <a:endParaRPr lang="en-GB" sz="1800" noProof="0" dirty="0"/>
          </a:p>
          <a:p>
            <a:endParaRPr lang="en-GB" noProof="0" dirty="0"/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1CB47C4C-D79B-A13A-9D6F-DC194B81F24D}"/>
              </a:ext>
            </a:extLst>
          </p:cNvPr>
          <p:cNvSpPr txBox="1"/>
          <p:nvPr/>
        </p:nvSpPr>
        <p:spPr>
          <a:xfrm>
            <a:off x="9412358" y="5664261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7" name="Textfeld 5">
            <a:extLst>
              <a:ext uri="{FF2B5EF4-FFF2-40B4-BE49-F238E27FC236}">
                <a16:creationId xmlns:a16="http://schemas.microsoft.com/office/drawing/2014/main" id="{15F1C3EF-C077-9481-F6B5-C82B94E23F7F}"/>
              </a:ext>
            </a:extLst>
          </p:cNvPr>
          <p:cNvSpPr txBox="1"/>
          <p:nvPr/>
        </p:nvSpPr>
        <p:spPr>
          <a:xfrm>
            <a:off x="9412358" y="5959835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874547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7649-1E10-EF96-B456-994F6C51F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Ongoing work and broader research 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A5E0DD-A6E2-FF2B-22D0-F52EDFA5F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5143F-D4A0-545E-3B5C-B693E95FA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69</a:t>
            </a:fld>
            <a:endParaRPr lang="en-GB" noProof="0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6EB2415F-6B67-F848-A11C-5A874A223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387" y="1278146"/>
            <a:ext cx="4498763" cy="4761190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9113015C-1826-EC72-319C-CE8BB1732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645" y="1278146"/>
            <a:ext cx="4279968" cy="47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03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12920-AF13-F2DA-4E1B-D2835B104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Progress, but more to learn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8DD4E5-5E59-8E94-B05D-611F01FAC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7C763-4C8E-CD42-E79C-55A605B7E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45271D-D9EA-5EC6-D6B3-F13CC0FAC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Limitations</a:t>
            </a:r>
          </a:p>
          <a:p>
            <a:pPr marL="742950" lvl="1" indent="-285750"/>
            <a:endParaRPr lang="en-US" dirty="0"/>
          </a:p>
          <a:p>
            <a:pPr marL="742950" lvl="1" indent="-285750"/>
            <a:r>
              <a:rPr lang="en-US" dirty="0"/>
              <a:t>Evidence from one specific case, limited time frame</a:t>
            </a:r>
          </a:p>
          <a:p>
            <a:pPr marL="742950" lvl="1" indent="-285750"/>
            <a:r>
              <a:rPr lang="en-US" dirty="0"/>
              <a:t>Democratic deliberation often happens </a:t>
            </a:r>
            <a:r>
              <a:rPr lang="en-US" i="1" dirty="0"/>
              <a:t>before </a:t>
            </a:r>
            <a:r>
              <a:rPr lang="en-US" dirty="0"/>
              <a:t>parliamentary debates</a:t>
            </a:r>
          </a:p>
          <a:p>
            <a:pPr marL="742950" lvl="1" indent="-285750"/>
            <a:r>
              <a:rPr lang="en-US" dirty="0"/>
              <a:t>Downstream consequences of the gender attention gap remain unclear</a:t>
            </a:r>
          </a:p>
          <a:p>
            <a:pPr marL="285750" indent="-285750"/>
            <a:endParaRPr lang="en-US" dirty="0"/>
          </a:p>
          <a:p>
            <a:pPr marL="0" indent="0">
              <a:buNone/>
            </a:pPr>
            <a:r>
              <a:rPr lang="en-US" b="1" dirty="0"/>
              <a:t>Contributions</a:t>
            </a:r>
          </a:p>
          <a:p>
            <a:pPr marL="742950" lvl="1" indent="-285750"/>
            <a:endParaRPr lang="en-US" dirty="0"/>
          </a:p>
          <a:p>
            <a:pPr marL="742950" lvl="1" indent="-285750"/>
            <a:r>
              <a:rPr lang="en-US" dirty="0"/>
              <a:t>New computational video analysis pipeline to measure audience attention</a:t>
            </a:r>
          </a:p>
          <a:p>
            <a:pPr marL="742950" lvl="1" indent="-285750"/>
            <a:r>
              <a:rPr lang="en-US" dirty="0"/>
              <a:t>First non-anecdotal evidence on the gender attention gap</a:t>
            </a:r>
          </a:p>
        </p:txBody>
      </p:sp>
    </p:spTree>
    <p:extLst>
      <p:ext uri="{BB962C8B-B14F-4D97-AF65-F5344CB8AC3E}">
        <p14:creationId xmlns:p14="http://schemas.microsoft.com/office/powerpoint/2010/main" val="32747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58885-13AD-E69B-EB98-CF78CEC01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136525"/>
            <a:ext cx="10434171" cy="781050"/>
          </a:xfrm>
        </p:spPr>
        <p:txBody>
          <a:bodyPr>
            <a:normAutofit/>
          </a:bodyPr>
          <a:lstStyle/>
          <a:p>
            <a:r>
              <a:rPr lang="en-US" dirty="0"/>
              <a:t>Ongoing work and broader research 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43A1C0-69FF-AC69-C0A4-5E168F5EA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Gendered Patterns of Parliamentary Attention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41D16-BF86-1C8A-3263-C3C1692C2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70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49BE9E-616B-D56F-6E6C-B31CDBFAF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000" b="1" dirty="0"/>
              <a:t>Published research</a:t>
            </a:r>
          </a:p>
          <a:p>
            <a:pPr>
              <a:lnSpc>
                <a:spcPct val="110000"/>
              </a:lnSpc>
            </a:pPr>
            <a:r>
              <a:rPr lang="en-US" sz="2600" b="1" dirty="0"/>
              <a:t>Oliver Rittmann</a:t>
            </a:r>
            <a:r>
              <a:rPr lang="en-US" sz="2600" dirty="0"/>
              <a:t>. 2024. </a:t>
            </a:r>
            <a:br>
              <a:rPr lang="en-US" sz="2600" dirty="0"/>
            </a:br>
            <a:r>
              <a:rPr lang="en-US" sz="2600" dirty="0"/>
              <a:t>“Legislators’ Emotional Engagement with Women’s Issues: Gendered Patterns of Vocal Pitch in the German Bundestag.” </a:t>
            </a:r>
            <a:br>
              <a:rPr lang="en-US" sz="2600" dirty="0"/>
            </a:br>
            <a:r>
              <a:rPr lang="en-US" sz="2600" i="1" dirty="0"/>
              <a:t>British Journal of Political Science</a:t>
            </a:r>
            <a:r>
              <a:rPr lang="en-US" sz="2600" dirty="0"/>
              <a:t>. </a:t>
            </a:r>
          </a:p>
          <a:p>
            <a:pPr>
              <a:lnSpc>
                <a:spcPct val="110000"/>
              </a:lnSpc>
            </a:pPr>
            <a:r>
              <a:rPr lang="en-US" sz="2600" b="1" dirty="0"/>
              <a:t>Oliver Rittmann</a:t>
            </a:r>
            <a:r>
              <a:rPr lang="en-US" sz="2600" dirty="0"/>
              <a:t>, Tobias Ringwald, and Dominic Nyhuis. 2025. </a:t>
            </a:r>
            <a:br>
              <a:rPr lang="en-US" sz="2600" dirty="0"/>
            </a:br>
            <a:r>
              <a:rPr lang="en-US" sz="2600" dirty="0"/>
              <a:t>“Public Opinion and Emphatic Legislative Speech: Evidence from an Automated Video Analysis.” </a:t>
            </a:r>
            <a:br>
              <a:rPr lang="en-US" sz="2600" dirty="0"/>
            </a:br>
            <a:r>
              <a:rPr lang="en-US" sz="2600" i="1" dirty="0"/>
              <a:t>British Journal of Political Science</a:t>
            </a:r>
            <a:r>
              <a:rPr lang="en-US" sz="2600" dirty="0"/>
              <a:t>.</a:t>
            </a:r>
          </a:p>
          <a:p>
            <a:pPr>
              <a:lnSpc>
                <a:spcPct val="110000"/>
              </a:lnSpc>
            </a:pPr>
            <a:r>
              <a:rPr lang="en-US" sz="2600" b="1" dirty="0"/>
              <a:t>Oliver Rittmann</a:t>
            </a:r>
            <a:r>
              <a:rPr lang="en-US" sz="2600" dirty="0"/>
              <a:t>, Dominic Nyhuis, and Tobias Ringwald. 2025. </a:t>
            </a:r>
            <a:br>
              <a:rPr lang="en-US" sz="2600" dirty="0"/>
            </a:br>
            <a:r>
              <a:rPr lang="en-US" sz="2600" dirty="0"/>
              <a:t>“Gendered Patterns of Parliamentary Attention.” </a:t>
            </a:r>
            <a:br>
              <a:rPr lang="en-US" sz="2600" dirty="0"/>
            </a:br>
            <a:r>
              <a:rPr lang="en-US" sz="2600" i="1" dirty="0"/>
              <a:t>The Journal of Politics.</a:t>
            </a:r>
            <a:endParaRPr lang="en-US" sz="2600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4000" b="1" dirty="0"/>
              <a:t>Working papers</a:t>
            </a:r>
          </a:p>
          <a:p>
            <a:pPr>
              <a:lnSpc>
                <a:spcPct val="110000"/>
              </a:lnSpc>
            </a:pPr>
            <a:r>
              <a:rPr lang="en-US" b="1" dirty="0"/>
              <a:t>Oliver Rittmann. 2025. </a:t>
            </a:r>
            <a:br>
              <a:rPr lang="en-US" b="1" dirty="0"/>
            </a:br>
            <a:r>
              <a:rPr lang="en-US" dirty="0"/>
              <a:t>“A Measurement Framework for Computationally Analyzing Politicians’ Body Language.” </a:t>
            </a:r>
            <a:br>
              <a:rPr lang="en-US" dirty="0"/>
            </a:br>
            <a:r>
              <a:rPr lang="en-US" i="1" dirty="0"/>
              <a:t>OSF Working Paper.</a:t>
            </a:r>
            <a:endParaRPr lang="en-US" dirty="0"/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7475326F-01AC-F5BC-C211-545ABCCEFC20}"/>
              </a:ext>
            </a:extLst>
          </p:cNvPr>
          <p:cNvSpPr txBox="1"/>
          <p:nvPr/>
        </p:nvSpPr>
        <p:spPr>
          <a:xfrm>
            <a:off x="9412358" y="5664261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presentation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  <p:sp>
        <p:nvSpPr>
          <p:cNvPr id="7" name="Textfeld 5">
            <a:extLst>
              <a:ext uri="{FF2B5EF4-FFF2-40B4-BE49-F238E27FC236}">
                <a16:creationId xmlns:a16="http://schemas.microsoft.com/office/drawing/2014/main" id="{C27BA34A-33FE-A4FD-37F4-F409EACCCA34}"/>
              </a:ext>
            </a:extLst>
          </p:cNvPr>
          <p:cNvSpPr txBox="1"/>
          <p:nvPr/>
        </p:nvSpPr>
        <p:spPr>
          <a:xfrm>
            <a:off x="9412358" y="5959835"/>
            <a:ext cx="238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GB" sz="1800" noProof="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634472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5A73E1-C8BA-F1DB-6C51-2A374F4DD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D381CF-C0EC-8E7B-7F4D-B49C53771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Gendered Patterns of Parliamentary Attention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0B9316-3BB7-C53D-6110-342E22751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de-DE" smtClean="0"/>
              <a:pPr/>
              <a:t>71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E52CB4B-1A4A-4000-B58E-CC026D703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893"/>
            <a:ext cx="10515600" cy="521045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1800" dirty="0"/>
              <a:t>Anzia, Sarah F., and Christopher R. Berry. 2011. "The Jackie (and Jill) Robinson Effect: Why Do Congresswomen Outperform Congressmen?" </a:t>
            </a:r>
            <a:r>
              <a:rPr lang="en-US" sz="1800" i="1" dirty="0"/>
              <a:t>American Journal of Political Science </a:t>
            </a:r>
            <a:r>
              <a:rPr lang="en-US" sz="1800" dirty="0"/>
              <a:t>55(3): 478-493.</a:t>
            </a:r>
          </a:p>
          <a:p>
            <a:pPr marL="0" indent="0">
              <a:buNone/>
            </a:pPr>
            <a:r>
              <a:rPr lang="en-US" sz="1800" dirty="0"/>
              <a:t>Bernhard, Rachel and Justin de Benedictis-Kessner. 2021. “Men and Women Candidates Are Similarly Persistent After Losing Elections.” </a:t>
            </a:r>
            <a:r>
              <a:rPr lang="en-US" sz="1800" i="1" dirty="0"/>
              <a:t>Proceedings of the National Academy of Sciences of the United States of America </a:t>
            </a:r>
            <a:r>
              <a:rPr lang="en-US" sz="1800" dirty="0"/>
              <a:t>118(26): e2026726118.</a:t>
            </a:r>
          </a:p>
          <a:p>
            <a:pPr marL="0" indent="0">
              <a:buNone/>
            </a:pPr>
            <a:r>
              <a:rPr lang="en-US" sz="1800" dirty="0"/>
              <a:t>Clayton, Amanda, Amanda Lea Robinson, Martha C. Johnson, and Ragnhild </a:t>
            </a:r>
            <a:r>
              <a:rPr lang="en-US" sz="1800" dirty="0" err="1"/>
              <a:t>Muriaas</a:t>
            </a:r>
            <a:r>
              <a:rPr lang="en-US" sz="1800" dirty="0"/>
              <a:t>. 2020. "(How) do voters discriminate against women candidates? Experimental and qualitative evidence from Malawi." </a:t>
            </a:r>
            <a:r>
              <a:rPr lang="en-US" sz="1800" i="1" dirty="0"/>
              <a:t>Comparative Political Studies </a:t>
            </a:r>
            <a:r>
              <a:rPr lang="en-US" sz="1800" dirty="0"/>
              <a:t>53(3-4): 601-630.</a:t>
            </a:r>
          </a:p>
          <a:p>
            <a:pPr marL="0" indent="0">
              <a:buNone/>
            </a:pPr>
            <a:r>
              <a:rPr lang="en-US" sz="1800" dirty="0"/>
              <a:t>Deng, Jia, Wei Dong, Richard Socher, Li-Jia Li, Kai Li and Li Fei-Fei. 2009. ImageNet: A Large-Scale Hierarchical Image Database. In </a:t>
            </a:r>
            <a:r>
              <a:rPr lang="en-US" sz="1800" i="1" dirty="0"/>
              <a:t>2009 IEEE Conference on Computer Vision and Pattern Recognition</a:t>
            </a:r>
            <a:r>
              <a:rPr lang="en-US" sz="1800" dirty="0"/>
              <a:t>. pp. 248–255.</a:t>
            </a:r>
          </a:p>
          <a:p>
            <a:pPr marL="0" indent="0">
              <a:buNone/>
            </a:pPr>
            <a:r>
              <a:rPr lang="en-US" sz="1800" dirty="0"/>
              <a:t>Dietrich, Bryce J., Matthew Hayes and Diana Z. O’Brien. 2019. “Pitch Perfect: Vocal Pitch and the Emotional Intensity of Congressional Speech.” </a:t>
            </a:r>
            <a:r>
              <a:rPr lang="en-US" sz="1800" i="1" dirty="0"/>
              <a:t>American Political Science Review </a:t>
            </a:r>
            <a:r>
              <a:rPr lang="en-US" sz="1800" dirty="0"/>
              <a:t>113(4):941–962.</a:t>
            </a:r>
          </a:p>
          <a:p>
            <a:pPr marL="0" indent="0">
              <a:buNone/>
            </a:pPr>
            <a:r>
              <a:rPr lang="en-US" sz="1800" dirty="0" err="1"/>
              <a:t>Eagly</a:t>
            </a:r>
            <a:r>
              <a:rPr lang="en-US" sz="1800" dirty="0"/>
              <a:t>, Alice H. and Steven J. Karau. 2002. “Role Congruity Theory of Prejudice Toward Female Leaders.” </a:t>
            </a:r>
            <a:r>
              <a:rPr lang="en-US" sz="1800" i="1" dirty="0"/>
              <a:t>Psychological Review </a:t>
            </a:r>
            <a:r>
              <a:rPr lang="en-US" sz="1800" dirty="0"/>
              <a:t>109(3):573–598.</a:t>
            </a:r>
          </a:p>
          <a:p>
            <a:pPr marL="0" indent="0">
              <a:buNone/>
            </a:pPr>
            <a:r>
              <a:rPr lang="en-US" sz="1800" dirty="0"/>
              <a:t>Erikson and Josefsson. 2019. “The Legislature as a Gendered Workplace: Exploring Members of Parliament’s Experiences of Working in the Swedish Parliament.” </a:t>
            </a:r>
            <a:r>
              <a:rPr lang="en-US" sz="1800" i="1" dirty="0"/>
              <a:t>International Political Science Review </a:t>
            </a:r>
            <a:r>
              <a:rPr lang="en-US" sz="1800" dirty="0"/>
              <a:t>40(2): 197-214.</a:t>
            </a:r>
          </a:p>
          <a:p>
            <a:pPr marL="0" indent="0">
              <a:buNone/>
            </a:pPr>
            <a:r>
              <a:rPr lang="en-US" sz="1800" dirty="0"/>
              <a:t>Fox, Richard L. and Jennifer L. Lawless. 2005. "To Run or Not to Run for Office: Explaining Nascent Political Ambition." </a:t>
            </a:r>
            <a:r>
              <a:rPr lang="en-US" sz="1800" i="1" dirty="0"/>
              <a:t>American Journal of Political Science</a:t>
            </a:r>
            <a:r>
              <a:rPr lang="en-US" sz="1800" dirty="0"/>
              <a:t>, 49(3), 642-659.</a:t>
            </a:r>
          </a:p>
          <a:p>
            <a:pPr marL="0" indent="0">
              <a:buNone/>
            </a:pPr>
            <a:r>
              <a:rPr lang="en-US" sz="1800" dirty="0"/>
              <a:t>Gennaro, Gloria and Elliott Ash. 2022. “Emotion and Reason in Political Language.”</a:t>
            </a:r>
            <a:r>
              <a:rPr lang="en-US" sz="1800" i="1" dirty="0"/>
              <a:t> The Economic Journal</a:t>
            </a:r>
            <a:r>
              <a:rPr lang="en-US" sz="1800" dirty="0"/>
              <a:t> 132(643):1037–1059.</a:t>
            </a:r>
          </a:p>
          <a:p>
            <a:pPr marL="0" indent="0">
              <a:buNone/>
            </a:pPr>
            <a:r>
              <a:rPr lang="en-US" sz="1800" dirty="0" err="1"/>
              <a:t>Hainmueller</a:t>
            </a:r>
            <a:r>
              <a:rPr lang="en-US" sz="1800" dirty="0"/>
              <a:t>, Jens. 2012. “Entropy Balancing for Causal Effects: A Multivariate Reweighting Method to Produce Balanced Samples in Observational Studies.” </a:t>
            </a:r>
            <a:r>
              <a:rPr lang="en-US" sz="1800" i="1" dirty="0"/>
              <a:t>Political Analysis</a:t>
            </a:r>
            <a:r>
              <a:rPr lang="en-US" sz="1800" dirty="0"/>
              <a:t> 20(1):25–46.</a:t>
            </a:r>
          </a:p>
          <a:p>
            <a:pPr marL="0" indent="0">
              <a:buNone/>
            </a:pPr>
            <a:r>
              <a:rPr lang="en-US" sz="1800" dirty="0"/>
              <a:t>He, </a:t>
            </a:r>
            <a:r>
              <a:rPr lang="en-US" sz="1800" dirty="0" err="1"/>
              <a:t>Kaiming</a:t>
            </a:r>
            <a:r>
              <a:rPr lang="en-US" sz="1800" dirty="0"/>
              <a:t>, </a:t>
            </a:r>
            <a:r>
              <a:rPr lang="en-US" sz="1800" dirty="0" err="1"/>
              <a:t>Xiangyu</a:t>
            </a:r>
            <a:r>
              <a:rPr lang="en-US" sz="1800" dirty="0"/>
              <a:t> Zhang, </a:t>
            </a:r>
            <a:r>
              <a:rPr lang="en-US" sz="1800" dirty="0" err="1"/>
              <a:t>Shaoqing</a:t>
            </a:r>
            <a:r>
              <a:rPr lang="en-US" sz="1800" dirty="0"/>
              <a:t> Ren and Jian Sun. 2016. Deep Residual Learning for Image Recognition. In </a:t>
            </a:r>
            <a:r>
              <a:rPr lang="en-US" sz="1800" i="1" dirty="0"/>
              <a:t>Proceedings of the IEEE Conference on Computer Vision and Pattern Recognition</a:t>
            </a:r>
            <a:r>
              <a:rPr lang="en-US" sz="1800" dirty="0"/>
              <a:t>. pp. 770–778.</a:t>
            </a:r>
          </a:p>
          <a:p>
            <a:pPr marL="0" indent="0">
              <a:buNone/>
            </a:pPr>
            <a:r>
              <a:rPr lang="en-US" sz="1800" dirty="0"/>
              <a:t>Hu, </a:t>
            </a:r>
            <a:r>
              <a:rPr lang="en-US" sz="1800" dirty="0" err="1"/>
              <a:t>Peiyun</a:t>
            </a:r>
            <a:r>
              <a:rPr lang="en-US" sz="1800" dirty="0"/>
              <a:t> and Deva Ramanan. 2017. Finding Tiny Faces. In </a:t>
            </a:r>
            <a:r>
              <a:rPr lang="en-US" sz="1800" i="1" dirty="0"/>
              <a:t>Proceedings of the IEEE Conference on Computer Vision and Pattern Recognition</a:t>
            </a:r>
            <a:r>
              <a:rPr lang="en-US" sz="1800" dirty="0"/>
              <a:t>. pp. 951–959. </a:t>
            </a:r>
          </a:p>
          <a:p>
            <a:pPr marL="0" indent="0">
              <a:buNone/>
            </a:pPr>
            <a:r>
              <a:rPr lang="en-US" sz="1800" dirty="0" err="1"/>
              <a:t>Kerevel</a:t>
            </a:r>
            <a:r>
              <a:rPr lang="en-US" sz="1800" dirty="0"/>
              <a:t>, Yann P. and Lonna Rae Atkeson. 2013. “Explaining the Marginalization of Women in Legislative Institutions.” </a:t>
            </a:r>
            <a:r>
              <a:rPr lang="en-US" sz="1800" i="1" dirty="0"/>
              <a:t>The Journal of Politics </a:t>
            </a:r>
            <a:r>
              <a:rPr lang="en-US" sz="1800" dirty="0"/>
              <a:t>75(4):980–992. </a:t>
            </a:r>
          </a:p>
          <a:p>
            <a:pPr marL="0" indent="0">
              <a:buNone/>
            </a:pPr>
            <a:r>
              <a:rPr lang="en-US" sz="1800" dirty="0"/>
              <a:t>Krook, Mona Lena. 2018. “Westminster Too: On Sexual Harassment in British Politics.” </a:t>
            </a:r>
            <a:r>
              <a:rPr lang="en-US" sz="1800" i="1" dirty="0"/>
              <a:t>Political Quarterly </a:t>
            </a:r>
            <a:r>
              <a:rPr lang="en-US" sz="1800" dirty="0"/>
              <a:t>89(1):65–72.</a:t>
            </a:r>
          </a:p>
          <a:p>
            <a:pPr marL="0" indent="0">
              <a:buNone/>
            </a:pPr>
            <a:r>
              <a:rPr lang="en-US" sz="1800" dirty="0" err="1"/>
              <a:t>Simonsohn</a:t>
            </a:r>
            <a:r>
              <a:rPr lang="en-US" sz="1800" dirty="0"/>
              <a:t>, Uri, Joseph P. Simmons and Leif D. Nelson. 2020. “Specification Curve Analysis.” </a:t>
            </a:r>
            <a:r>
              <a:rPr lang="en-US" sz="1800" i="1" dirty="0"/>
              <a:t>Nature Human </a:t>
            </a:r>
            <a:r>
              <a:rPr lang="en-US" sz="1800" i="1" dirty="0" err="1"/>
              <a:t>Behaviour</a:t>
            </a:r>
            <a:r>
              <a:rPr lang="en-US" sz="1800" dirty="0"/>
              <a:t> 4(11):1208–1214.</a:t>
            </a:r>
          </a:p>
          <a:p>
            <a:pPr marL="0" indent="0">
              <a:buNone/>
            </a:pPr>
            <a:r>
              <a:rPr lang="en-US" sz="1800" dirty="0" err="1"/>
              <a:t>Tensorflow</a:t>
            </a:r>
            <a:r>
              <a:rPr lang="en-US" sz="1800" dirty="0"/>
              <a:t>. 2023. “TensorFlow Hub: </a:t>
            </a:r>
            <a:r>
              <a:rPr lang="en-US" sz="1800" dirty="0" err="1"/>
              <a:t>MoveNet</a:t>
            </a:r>
            <a:r>
              <a:rPr lang="en-US" sz="1800" dirty="0"/>
              <a:t> </a:t>
            </a:r>
            <a:r>
              <a:rPr lang="en-US" sz="1800" dirty="0" err="1"/>
              <a:t>SinglePose</a:t>
            </a:r>
            <a:r>
              <a:rPr lang="en-US" sz="1800" dirty="0"/>
              <a:t> Thunder.”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340B25-AA45-3DD2-654E-7C1104C7CEF7}"/>
              </a:ext>
            </a:extLst>
          </p:cNvPr>
          <p:cNvSpPr txBox="1"/>
          <p:nvPr/>
        </p:nvSpPr>
        <p:spPr>
          <a:xfrm>
            <a:off x="9982200" y="5897325"/>
            <a:ext cx="220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[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appendix</a:t>
            </a:r>
            <a:r>
              <a:rPr lang="en-US" sz="1800" dirty="0">
                <a:solidFill>
                  <a:srgbClr val="E97E50">
                    <a:alpha val="50000"/>
                  </a:srgb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43530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130DF-C1CA-88B3-4685-59C2452D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136525"/>
            <a:ext cx="10324638" cy="78105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Measuring and analysing parliamentary attention</a:t>
            </a:r>
            <a:endParaRPr lang="en-GB" noProof="0" dirty="0">
              <a:solidFill>
                <a:srgbClr val="FF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3243A-7590-D718-DBB2-F798039B7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Gendered Patterns of Parliamentary 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4CD81-7A17-9A93-66FE-FAC83D986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0BF0BE-5D35-7AC5-0B5F-9C4F451AA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noProof="0" dirty="0"/>
              <a:t>Data: </a:t>
            </a:r>
            <a:r>
              <a:rPr lang="en-GB" noProof="0" dirty="0"/>
              <a:t>Video footage from parliamentary television cameras</a:t>
            </a:r>
          </a:p>
          <a:p>
            <a:pPr marL="514350" indent="-514350">
              <a:buFont typeface="+mj-lt"/>
              <a:buAutoNum type="arabicPeriod"/>
            </a:pPr>
            <a:endParaRPr lang="en-GB" noProof="0" dirty="0"/>
          </a:p>
          <a:p>
            <a:pPr marL="514350" indent="-514350">
              <a:buFont typeface="+mj-lt"/>
              <a:buAutoNum type="arabicPeriod"/>
            </a:pPr>
            <a:r>
              <a:rPr lang="en-GB" b="1" noProof="0" dirty="0"/>
              <a:t>Measurement: </a:t>
            </a:r>
            <a:r>
              <a:rPr lang="en-GB" noProof="0" dirty="0"/>
              <a:t>Computational video analysis pipeline</a:t>
            </a:r>
          </a:p>
          <a:p>
            <a:pPr marL="514350" indent="-514350">
              <a:buFont typeface="+mj-lt"/>
              <a:buAutoNum type="arabicPeriod"/>
            </a:pPr>
            <a:endParaRPr lang="en-GB" noProof="0" dirty="0"/>
          </a:p>
          <a:p>
            <a:pPr marL="514350" indent="-514350">
              <a:buFont typeface="+mj-lt"/>
              <a:buAutoNum type="arabicPeriod"/>
            </a:pPr>
            <a:r>
              <a:rPr lang="en-GB" b="1" noProof="0" dirty="0"/>
              <a:t>Results: </a:t>
            </a:r>
            <a:r>
              <a:rPr lang="en-GB" noProof="0" dirty="0"/>
              <a:t>Gender attention gap</a:t>
            </a:r>
          </a:p>
          <a:p>
            <a:pPr marL="514350" indent="-514350">
              <a:buFont typeface="+mj-lt"/>
              <a:buAutoNum type="arabicPeriod"/>
            </a:pPr>
            <a:endParaRPr lang="en-GB" noProof="0" dirty="0"/>
          </a:p>
          <a:p>
            <a:pPr marL="514350" indent="-514350">
              <a:buFont typeface="+mj-lt"/>
              <a:buAutoNum type="arabicPeriod"/>
            </a:pPr>
            <a:r>
              <a:rPr lang="en-GB" b="1" noProof="0" dirty="0"/>
              <a:t>Conclusion:</a:t>
            </a:r>
            <a:r>
              <a:rPr lang="en-GB" noProof="0" dirty="0"/>
              <a:t> Summary and contributions</a:t>
            </a:r>
            <a:endParaRPr lang="en-GB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6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3E811-E2FC-BF9B-4033-7049C91DE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49C4E-43AA-355F-67CC-94DBACD29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6639" y="1976845"/>
            <a:ext cx="7942217" cy="2332595"/>
          </a:xfrm>
        </p:spPr>
        <p:txBody>
          <a:bodyPr>
            <a:noAutofit/>
          </a:bodyPr>
          <a:lstStyle/>
          <a:p>
            <a:pPr algn="l"/>
            <a:r>
              <a:rPr lang="en-GB" sz="4500" noProof="0">
                <a:solidFill>
                  <a:srgbClr val="E97E50"/>
                </a:solidFill>
                <a:latin typeface="+mn-lt"/>
              </a:rPr>
              <a:t>Data:</a:t>
            </a:r>
            <a:r>
              <a:rPr lang="en-GB" sz="4500" noProof="0">
                <a:latin typeface="+mn-lt"/>
              </a:rPr>
              <a:t> </a:t>
            </a:r>
            <a:br>
              <a:rPr lang="en-GB" sz="4500" b="0" noProof="0">
                <a:latin typeface="+mn-lt"/>
              </a:rPr>
            </a:br>
            <a:r>
              <a:rPr lang="en-GB" sz="4500" b="0" noProof="0">
                <a:latin typeface="+mn-lt"/>
              </a:rPr>
              <a:t>Video footage from parliamentary television cameras </a:t>
            </a:r>
          </a:p>
        </p:txBody>
      </p:sp>
    </p:spTree>
    <p:extLst>
      <p:ext uri="{BB962C8B-B14F-4D97-AF65-F5344CB8AC3E}">
        <p14:creationId xmlns:p14="http://schemas.microsoft.com/office/powerpoint/2010/main" val="165226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353C"/>
      </a:accent1>
      <a:accent2>
        <a:srgbClr val="DB8802"/>
      </a:accent2>
      <a:accent3>
        <a:srgbClr val="D91D62"/>
      </a:accent3>
      <a:accent4>
        <a:srgbClr val="42529B"/>
      </a:accent4>
      <a:accent5>
        <a:srgbClr val="CBDA00"/>
      </a:accent5>
      <a:accent6>
        <a:srgbClr val="76DCFD"/>
      </a:accent6>
      <a:hlink>
        <a:srgbClr val="0563C1"/>
      </a:hlink>
      <a:folHlink>
        <a:srgbClr val="954F72"/>
      </a:folHlink>
    </a:clrScheme>
    <a:fontScheme name="Custom 61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03C5E8-6E73-4A29-90A5-6BDD54A3FA10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B4E1621-53FD-467C-AE5E-8761D6C24F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DB28BE-4CC0-4691-9CA5-2BA850A6793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{A25292BA-07E1-0F43-9851-11E98E93797A}tf10001067</Template>
  <TotalTime>0</TotalTime>
  <Words>4509</Words>
  <Application>Microsoft Macintosh PowerPoint</Application>
  <PresentationFormat>Widescreen</PresentationFormat>
  <Paragraphs>692</Paragraphs>
  <Slides>71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Aldhabi</vt:lpstr>
      <vt:lpstr>Arial</vt:lpstr>
      <vt:lpstr>Calibri</vt:lpstr>
      <vt:lpstr>Cambria Math</vt:lpstr>
      <vt:lpstr>Gill Sans Nova</vt:lpstr>
      <vt:lpstr>Helvetica</vt:lpstr>
      <vt:lpstr>Times New Roman</vt:lpstr>
      <vt:lpstr>Wingdings</vt:lpstr>
      <vt:lpstr>Office-Design</vt:lpstr>
      <vt:lpstr>Gendered Patterns of Parliamentary Attention Using computer vision to uncover behavioural biases among elected politicians</vt:lpstr>
      <vt:lpstr>PowerPoint Presentation</vt:lpstr>
      <vt:lpstr>Research question: Do parliamentary speeches by women legislators receive less attention than speeches by men legislators?</vt:lpstr>
      <vt:lpstr>Underrepresentation of women in politics</vt:lpstr>
      <vt:lpstr>Gender inequalities within parliaments</vt:lpstr>
      <vt:lpstr>Making audience attention measurable</vt:lpstr>
      <vt:lpstr>Progress, but more to learn</vt:lpstr>
      <vt:lpstr>Measuring and analysing parliamentary attention</vt:lpstr>
      <vt:lpstr>Data:  Video footage from parliamentary television cameras </vt:lpstr>
      <vt:lpstr>PowerPoint Presentation</vt:lpstr>
      <vt:lpstr>Video footage Landtag Baden-Württemberg</vt:lpstr>
      <vt:lpstr>Video footage Landtag Baden-Württemberg</vt:lpstr>
      <vt:lpstr>Video footage Landtag Baden-Württemberg</vt:lpstr>
      <vt:lpstr>Case: Landtag Baden-Württemberg 2018/19</vt:lpstr>
      <vt:lpstr>Case: Landtag Baden-Württemberg 2018/19</vt:lpstr>
      <vt:lpstr>Measurement:  Using computer vision to  measure attention in parliament</vt:lpstr>
      <vt:lpstr>Three goals of measurement</vt:lpstr>
      <vt:lpstr>Measuring attention in parliament</vt:lpstr>
      <vt:lpstr>Measuring attention in parliament</vt:lpstr>
      <vt:lpstr>Measuring attention in parliament</vt:lpstr>
      <vt:lpstr>Measuring attention in parliament</vt:lpstr>
      <vt:lpstr>Measuring attention in parliament</vt:lpstr>
      <vt:lpstr>Measuring attention in parliament</vt:lpstr>
      <vt:lpstr>Measuring attention in parliament</vt:lpstr>
      <vt:lpstr>Results: Do women receive less attention than men?</vt:lpstr>
      <vt:lpstr>Average attention gap</vt:lpstr>
      <vt:lpstr>Average attention gap</vt:lpstr>
      <vt:lpstr>Additional analyses</vt:lpstr>
      <vt:lpstr>Byproduct of other structural inequalities?</vt:lpstr>
      <vt:lpstr>Byproduct of other structural inequalities?</vt:lpstr>
      <vt:lpstr>Byproduct of other structural inequalities?</vt:lpstr>
      <vt:lpstr>Byproduct of other structural inequalities?</vt:lpstr>
      <vt:lpstr>Byproduct of other structural inequalities?</vt:lpstr>
      <vt:lpstr>Byproduct of other structural inequalities?</vt:lpstr>
      <vt:lpstr>Byproduct of other structural inequalities?</vt:lpstr>
      <vt:lpstr>Additional analyses</vt:lpstr>
      <vt:lpstr>Is the attention gap substantively meaningful?</vt:lpstr>
      <vt:lpstr>Is the attention gap substantively meaningful?</vt:lpstr>
      <vt:lpstr>Additional analyses</vt:lpstr>
      <vt:lpstr>Additional analyses</vt:lpstr>
      <vt:lpstr>Conclusion: Summary and contributions </vt:lpstr>
      <vt:lpstr>Summary and contributions</vt:lpstr>
      <vt:lpstr>Thank you!</vt:lpstr>
      <vt:lpstr>Appendix</vt:lpstr>
      <vt:lpstr>Appendix: Face recognition</vt:lpstr>
      <vt:lpstr>Appendix: Attention classification</vt:lpstr>
      <vt:lpstr>Appendix: Attention classification</vt:lpstr>
      <vt:lpstr>Appendix: Dependent variable</vt:lpstr>
      <vt:lpstr>Appendix: Within-listener comparison</vt:lpstr>
      <vt:lpstr>Appendix: Within-listener comparison</vt:lpstr>
      <vt:lpstr>Appendix: Network model analysis</vt:lpstr>
      <vt:lpstr>Appendix: Network model analysis</vt:lpstr>
      <vt:lpstr>Appendix: Network model analysis</vt:lpstr>
      <vt:lpstr>Appendix: Network model analysis</vt:lpstr>
      <vt:lpstr>Appendix: Entropy balancing</vt:lpstr>
      <vt:lpstr>Appendix: Benchmarking the attention gap</vt:lpstr>
      <vt:lpstr>Appendix: Specification curve analysis</vt:lpstr>
      <vt:lpstr>Appendix: Specification curve analysis</vt:lpstr>
      <vt:lpstr>Appendix: Attention gap driven by few listener?</vt:lpstr>
      <vt:lpstr>Appendix: Topic moderation?</vt:lpstr>
      <vt:lpstr>Appendix: Measurement of issue incongruity</vt:lpstr>
      <vt:lpstr>Appendix: Measurement of issue incongruity</vt:lpstr>
      <vt:lpstr>Appendix: Measurement of issue incongruity</vt:lpstr>
      <vt:lpstr>Appendix: Interaction models, detailed</vt:lpstr>
      <vt:lpstr>Appendix: Interaction models, detailed</vt:lpstr>
      <vt:lpstr>Appendix: Interaction models</vt:lpstr>
      <vt:lpstr>Appendix: Interaction models, detailed</vt:lpstr>
      <vt:lpstr>Appendix: Computer vision in political science</vt:lpstr>
      <vt:lpstr>Ongoing work and broader research agenda</vt:lpstr>
      <vt:lpstr>Ongoing work and broader research agenda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2021-07-29T05:11:00Z</dcterms:created>
  <dcterms:modified xsi:type="dcterms:W3CDTF">2026-01-26T21:27:15Z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